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tif" ContentType="image/tif"/>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49"/>
  </p:notesMasterIdLst>
  <p:sldIdLst>
    <p:sldId id="256" r:id="rId4"/>
    <p:sldId id="976" r:id="rId5"/>
    <p:sldId id="974" r:id="rId6"/>
    <p:sldId id="1017" r:id="rId7"/>
    <p:sldId id="914" r:id="rId8"/>
    <p:sldId id="999" r:id="rId9"/>
    <p:sldId id="1001" r:id="rId10"/>
    <p:sldId id="977" r:id="rId11"/>
    <p:sldId id="978" r:id="rId12"/>
    <p:sldId id="1011" r:id="rId13"/>
    <p:sldId id="1012" r:id="rId14"/>
    <p:sldId id="1013" r:id="rId15"/>
    <p:sldId id="979" r:id="rId16"/>
    <p:sldId id="980" r:id="rId17"/>
    <p:sldId id="1922" r:id="rId18"/>
    <p:sldId id="1014" r:id="rId19"/>
    <p:sldId id="983" r:id="rId20"/>
    <p:sldId id="984" r:id="rId21"/>
    <p:sldId id="985" r:id="rId22"/>
    <p:sldId id="986" r:id="rId23"/>
    <p:sldId id="987" r:id="rId24"/>
    <p:sldId id="988" r:id="rId25"/>
    <p:sldId id="989" r:id="rId26"/>
    <p:sldId id="289" r:id="rId27"/>
    <p:sldId id="1915" r:id="rId28"/>
    <p:sldId id="991" r:id="rId29"/>
    <p:sldId id="992" r:id="rId30"/>
    <p:sldId id="1923" r:id="rId31"/>
    <p:sldId id="1916" r:id="rId32"/>
    <p:sldId id="1917" r:id="rId33"/>
    <p:sldId id="1918" r:id="rId34"/>
    <p:sldId id="1919" r:id="rId35"/>
    <p:sldId id="1920" r:id="rId36"/>
    <p:sldId id="1921" r:id="rId37"/>
    <p:sldId id="994" r:id="rId38"/>
    <p:sldId id="848" r:id="rId39"/>
    <p:sldId id="850" r:id="rId40"/>
    <p:sldId id="855" r:id="rId41"/>
    <p:sldId id="857" r:id="rId42"/>
    <p:sldId id="859" r:id="rId43"/>
    <p:sldId id="861" r:id="rId44"/>
    <p:sldId id="862" r:id="rId45"/>
    <p:sldId id="863" r:id="rId46"/>
    <p:sldId id="864" r:id="rId47"/>
    <p:sldId id="1015" r:id="rId48"/>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99"/>
    <a:srgbClr val="CFF1C4"/>
    <a:srgbClr val="C2ECBB"/>
    <a:srgbClr val="DBF4D5"/>
    <a:srgbClr val="C3D5C2"/>
    <a:srgbClr val="1F1EF1"/>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1"/>
    <p:restoredTop sz="73623" autoAdjust="0"/>
  </p:normalViewPr>
  <p:slideViewPr>
    <p:cSldViewPr snapToGrid="0">
      <p:cViewPr varScale="1">
        <p:scale>
          <a:sx n="82" d="100"/>
          <a:sy n="82" d="100"/>
        </p:scale>
        <p:origin x="192" y="168"/>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reddit.com/r/MachineLearning/comments/8n4eot/r_how_does_batch_normalization_help_optimization/" TargetMode="External"/><Relationship Id="rId4" Type="http://schemas.openxmlformats.org/officeDocument/2006/relationships/hyperlink" Target="https://zh.wikipedia.org/wiki/%E8%8B%B1%E6%96%87" TargetMode="External"/><Relationship Id="rId5" Type="http://schemas.openxmlformats.org/officeDocument/2006/relationships/hyperlink" Target="https://zh.wikipedia.org/wiki/%E6%84%8F%E5%A4%96%E5%8F%91%E7%8E%B0#cite_note-1" TargetMode="External"/><Relationship Id="rId6" Type="http://schemas.openxmlformats.org/officeDocument/2006/relationships/hyperlink" Target="https://zh.wikipedia.org/wiki/%E4%BA%9A%E5%8E%86%E5%B1%B1%E5%A4%A7%C2%B7%E5%BC%97%E8%8E%B1%E6%98%8E" TargetMode="External"/><Relationship Id="rId7" Type="http://schemas.openxmlformats.org/officeDocument/2006/relationships/hyperlink" Target="https://zh.wikipedia.org/wiki/%E9%87%91%E9%BB%84%E8%89%B2%E8%91%A1%E8%90%84%E7%90%83%E8%8F%8C" TargetMode="External"/><Relationship Id="rId8" Type="http://schemas.openxmlformats.org/officeDocument/2006/relationships/hyperlink" Target="https://zh.wikipedia.org/wiki/%E7%BB%86%E8%8F%8C"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深层神经网络的参数非常多，其参数学习是在非常高维空间中的非凸优化问题</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：高维空间中，局部最优点要求在每一维度上都是最低点，这样的概率是非常低的。假设网络有</a:t>
            </a:r>
            <a:r>
              <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10000</a:t>
            </a:r>
            <a:r>
              <a:rPr lang="zh-CN"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维参数，一个点在某一维度是局部最低点的概率为</a:t>
            </a:r>
            <a:r>
              <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p</a:t>
            </a:r>
            <a:r>
              <a:rPr lang="zh-CN"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，那么在整个参数空间中，局部最优点的概率为</a:t>
            </a:r>
            <a:r>
              <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p</a:t>
            </a:r>
            <a:r>
              <a:rPr lang="en-US" altLang="zh-CN" sz="1800" baseline="300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10000</a:t>
            </a:r>
            <a:r>
              <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 ，可能性非常小。换句话说，高维空间，大部分梯度为0的点都是鞍点，基于梯度下降的优化方法会在鞍点附近停滞，同样也很难从鞍点中逃离。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平坦底部：深层神经网络的参数非常多，并且有一定的冗余性，这使得每个参数对最终损失的影响都比较小，这导致了损失函数在局部最优点附近是一个平坦的区域，称为平坦最小值。在非常大的神经网络中，大部分局部最小值是相等的。虽然神经网络有一定概率收敛于比较差的局部最小值，但随着网络规模增加，网络陷入局部最小值的概率将大大降低。</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a:t>
            </a:fld>
            <a:endParaRPr lang="zh-CN" altLang="en-US"/>
          </a:p>
        </p:txBody>
      </p:sp>
    </p:spTree>
    <p:extLst>
      <p:ext uri="{BB962C8B-B14F-4D97-AF65-F5344CB8AC3E}">
        <p14:creationId xmlns:p14="http://schemas.microsoft.com/office/powerpoint/2010/main" val="2277875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19</a:t>
            </a:fld>
            <a:endParaRPr lang="zh-TW" altLang="en-US"/>
          </a:p>
        </p:txBody>
      </p:sp>
    </p:spTree>
    <p:extLst>
      <p:ext uri="{BB962C8B-B14F-4D97-AF65-F5344CB8AC3E}">
        <p14:creationId xmlns:p14="http://schemas.microsoft.com/office/powerpoint/2010/main" val="1193038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20</a:t>
            </a:fld>
            <a:endParaRPr lang="zh-TW" altLang="en-US"/>
          </a:p>
        </p:txBody>
      </p:sp>
    </p:spTree>
    <p:extLst>
      <p:ext uri="{BB962C8B-B14F-4D97-AF65-F5344CB8AC3E}">
        <p14:creationId xmlns:p14="http://schemas.microsoft.com/office/powerpoint/2010/main" val="152642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22</a:t>
            </a:fld>
            <a:endParaRPr lang="zh-TW" altLang="en-US"/>
          </a:p>
        </p:txBody>
      </p:sp>
    </p:spTree>
    <p:extLst>
      <p:ext uri="{BB962C8B-B14F-4D97-AF65-F5344CB8AC3E}">
        <p14:creationId xmlns:p14="http://schemas.microsoft.com/office/powerpoint/2010/main" val="32460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https://</a:t>
            </a:r>
            <a:r>
              <a:rPr lang="en" altLang="zh-TW" dirty="0" err="1"/>
              <a:t>towardsdatascience.com</a:t>
            </a:r>
            <a:r>
              <a:rPr lang="en" altLang="zh-TW" dirty="0"/>
              <a:t>/batch-normalization-in-3-levels-of-understanding-14c2da90a338</a:t>
            </a:r>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23</a:t>
            </a:fld>
            <a:endParaRPr lang="zh-TW" altLang="en-US"/>
          </a:p>
        </p:txBody>
      </p:sp>
    </p:spTree>
    <p:extLst>
      <p:ext uri="{BB962C8B-B14F-4D97-AF65-F5344CB8AC3E}">
        <p14:creationId xmlns:p14="http://schemas.microsoft.com/office/powerpoint/2010/main" val="136548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effectLst/>
                <a:latin typeface="inherit"/>
                <a:hlinkClick r:id="rId3"/>
              </a:rPr>
              <a:t>How Does Batch Normalization Help Optimization? (No, It Is Not About Internal Covariate Shift)</a:t>
            </a:r>
          </a:p>
          <a:p>
            <a:r>
              <a:rPr lang="zh-TW" altLang="en-US" b="1" i="0" dirty="0">
                <a:solidFill>
                  <a:srgbClr val="202122"/>
                </a:solidFill>
                <a:effectLst/>
                <a:latin typeface="Arial" panose="020B0604020202020204" pitchFamily="34" charset="0"/>
              </a:rPr>
              <a:t>意外發現</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Serendipity</a:t>
            </a:r>
            <a:r>
              <a:rPr lang="zh-TW" altLang="en-US" b="0" i="0" dirty="0">
                <a:solidFill>
                  <a:srgbClr val="202122"/>
                </a:solidFill>
                <a:effectLst/>
                <a:latin typeface="Arial" panose="020B0604020202020204" pitchFamily="34" charset="0"/>
              </a:rPr>
              <a:t>）是指某人發現了他原先沒有期待發現的事物或現象。英文原詞是「</a:t>
            </a:r>
            <a:r>
              <a:rPr lang="en-US" altLang="zh-TW" b="0" i="0" dirty="0">
                <a:solidFill>
                  <a:srgbClr val="202122"/>
                </a:solidFill>
                <a:effectLst/>
                <a:latin typeface="Arial" panose="020B0604020202020204" pitchFamily="34" charset="0"/>
              </a:rPr>
              <a:t>Serendipity</a:t>
            </a:r>
            <a:r>
              <a:rPr lang="zh-TW" altLang="en-US" b="0" i="0" dirty="0">
                <a:solidFill>
                  <a:srgbClr val="202122"/>
                </a:solidFill>
                <a:effectLst/>
                <a:latin typeface="Arial" panose="020B0604020202020204" pitchFamily="34" charset="0"/>
              </a:rPr>
              <a:t>」，這個</a:t>
            </a:r>
            <a:r>
              <a:rPr lang="zh-TW" altLang="en-US" b="0" i="0" u="none" strike="noStrike" dirty="0">
                <a:solidFill>
                  <a:srgbClr val="0645AD"/>
                </a:solidFill>
                <a:effectLst/>
                <a:latin typeface="Arial" panose="020B0604020202020204" pitchFamily="34" charset="0"/>
                <a:hlinkClick r:id="rId4" tooltip="英文"/>
              </a:rPr>
              <a:t>英文</a:t>
            </a:r>
            <a:r>
              <a:rPr lang="zh-TW" altLang="en-US" b="0" i="0" dirty="0">
                <a:solidFill>
                  <a:srgbClr val="202122"/>
                </a:solidFill>
                <a:effectLst/>
                <a:latin typeface="Arial" panose="020B0604020202020204" pitchFamily="34" charset="0"/>
              </a:rPr>
              <a:t>單字曾在</a:t>
            </a:r>
            <a:r>
              <a:rPr lang="en-US" altLang="zh-TW" b="0" i="0" dirty="0">
                <a:solidFill>
                  <a:srgbClr val="202122"/>
                </a:solidFill>
                <a:effectLst/>
                <a:latin typeface="Arial" panose="020B0604020202020204" pitchFamily="34" charset="0"/>
              </a:rPr>
              <a:t>2004</a:t>
            </a:r>
            <a:r>
              <a:rPr lang="zh-TW" altLang="en-US" b="0" i="0" dirty="0">
                <a:solidFill>
                  <a:srgbClr val="202122"/>
                </a:solidFill>
                <a:effectLst/>
                <a:latin typeface="Arial" panose="020B0604020202020204" pitchFamily="34" charset="0"/>
              </a:rPr>
              <a:t>年</a:t>
            </a:r>
            <a:r>
              <a:rPr lang="en-US" altLang="zh-TW" b="0" i="0" dirty="0">
                <a:solidFill>
                  <a:srgbClr val="202122"/>
                </a:solidFill>
                <a:effectLst/>
                <a:latin typeface="Arial" panose="020B0604020202020204" pitchFamily="34" charset="0"/>
              </a:rPr>
              <a:t>6</a:t>
            </a:r>
            <a:r>
              <a:rPr lang="zh-TW" altLang="en-US" b="0" i="0" dirty="0">
                <a:solidFill>
                  <a:srgbClr val="202122"/>
                </a:solidFill>
                <a:effectLst/>
                <a:latin typeface="Arial" panose="020B0604020202020204" pitchFamily="34" charset="0"/>
              </a:rPr>
              <a:t>月被一家英國翻譯公司評選為十大最難翻譯的單字</a:t>
            </a:r>
            <a:r>
              <a:rPr lang="en-US" altLang="zh-TW" b="0" i="0" u="none" strike="noStrike" baseline="30000" dirty="0">
                <a:solidFill>
                  <a:srgbClr val="0645AD"/>
                </a:solidFill>
                <a:effectLst/>
                <a:latin typeface="Arial" panose="020B0604020202020204" pitchFamily="34" charset="0"/>
                <a:hlinkClick r:id="rId5"/>
              </a:rPr>
              <a:t>[</a:t>
            </a:r>
            <a:endParaRPr lang="en-US" altLang="zh-TW" b="0" i="0" u="none" strike="noStrike" baseline="30000" dirty="0">
              <a:solidFill>
                <a:srgbClr val="0645AD"/>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科學意外發現的一個例子是</a:t>
            </a:r>
            <a:r>
              <a:rPr lang="zh-TW" altLang="en-US" b="0" i="0" u="none" strike="noStrike" dirty="0">
                <a:solidFill>
                  <a:srgbClr val="0645AD"/>
                </a:solidFill>
                <a:effectLst/>
                <a:latin typeface="Arial" panose="020B0604020202020204" pitchFamily="34" charset="0"/>
                <a:hlinkClick r:id="rId6" tooltip="亞歷山大·弗萊明"/>
              </a:rPr>
              <a:t>亞歷山大</a:t>
            </a:r>
            <a:r>
              <a:rPr lang="en-US" altLang="zh-TW" b="0" i="0" u="none" strike="noStrike" dirty="0">
                <a:solidFill>
                  <a:srgbClr val="0645AD"/>
                </a:solidFill>
                <a:effectLst/>
                <a:latin typeface="Arial" panose="020B0604020202020204" pitchFamily="34" charset="0"/>
                <a:hlinkClick r:id="rId6" tooltip="亞歷山大·弗萊明"/>
              </a:rPr>
              <a:t>·</a:t>
            </a:r>
            <a:r>
              <a:rPr lang="zh-TW" altLang="en-US" b="0" i="0" u="none" strike="noStrike" dirty="0">
                <a:solidFill>
                  <a:srgbClr val="0645AD"/>
                </a:solidFill>
                <a:effectLst/>
                <a:latin typeface="Arial" panose="020B0604020202020204" pitchFamily="34" charset="0"/>
                <a:hlinkClick r:id="rId6" tooltip="亞歷山大·弗萊明"/>
              </a:rPr>
              <a:t>弗萊明</a:t>
            </a:r>
            <a:r>
              <a:rPr lang="zh-TW" altLang="en-US" b="0" i="0" dirty="0">
                <a:solidFill>
                  <a:srgbClr val="202122"/>
                </a:solidFill>
                <a:effectLst/>
                <a:latin typeface="Arial" panose="020B0604020202020204" pitchFamily="34" charset="0"/>
              </a:rPr>
              <a:t>，他不小心在細菌培養皿留下一個</a:t>
            </a:r>
            <a:r>
              <a:rPr lang="zh-TW" altLang="en-US" b="0" i="0" u="none" strike="noStrike" dirty="0">
                <a:solidFill>
                  <a:srgbClr val="0645AD"/>
                </a:solidFill>
                <a:effectLst/>
                <a:latin typeface="Arial" panose="020B0604020202020204" pitchFamily="34" charset="0"/>
                <a:hlinkClick r:id="rId7" tooltip="金黃色葡萄球菌"/>
              </a:rPr>
              <a:t>金黃色葡萄球菌</a:t>
            </a:r>
            <a:r>
              <a:rPr lang="zh-TW" altLang="en-US" b="0" i="0" dirty="0">
                <a:solidFill>
                  <a:srgbClr val="202122"/>
                </a:solidFill>
                <a:effectLst/>
                <a:latin typeface="Arial" panose="020B0604020202020204" pitchFamily="34" charset="0"/>
              </a:rPr>
              <a:t>的孢子，後來周圍的</a:t>
            </a:r>
            <a:r>
              <a:rPr lang="zh-TW" altLang="en-US" b="0" i="0" u="none" strike="noStrike" dirty="0">
                <a:solidFill>
                  <a:srgbClr val="0645AD"/>
                </a:solidFill>
                <a:effectLst/>
                <a:latin typeface="Arial" panose="020B0604020202020204" pitchFamily="34" charset="0"/>
                <a:hlinkClick r:id="rId8" tooltip="細菌"/>
              </a:rPr>
              <a:t>細菌</a:t>
            </a:r>
            <a:r>
              <a:rPr lang="zh-TW" altLang="en-US" b="0" i="0" dirty="0">
                <a:solidFill>
                  <a:srgbClr val="202122"/>
                </a:solidFill>
                <a:effectLst/>
                <a:latin typeface="Arial" panose="020B0604020202020204" pitchFamily="34" charset="0"/>
              </a:rPr>
              <a:t>被殺死，從而「意外發現」黴菌具有殺菌作用。</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effectLst/>
              <a:latin typeface="inherit"/>
              <a:hlinkClick r:id="rId3"/>
            </a:endParaRPr>
          </a:p>
          <a:p>
            <a:endParaRPr lang="zh-TW" altLang="en-US" dirty="0"/>
          </a:p>
        </p:txBody>
      </p:sp>
      <p:sp>
        <p:nvSpPr>
          <p:cNvPr id="4" name="投影片編號版面配置區 3"/>
          <p:cNvSpPr>
            <a:spLocks noGrp="1"/>
          </p:cNvSpPr>
          <p:nvPr>
            <p:ph type="sldNum" sz="quarter" idx="5"/>
          </p:nvPr>
        </p:nvSpPr>
        <p:spPr/>
        <p:txBody>
          <a:bodyPr/>
          <a:lstStyle/>
          <a:p>
            <a:fld id="{356489A4-CE67-4BEB-8065-A8CA239ABCEB}" type="slidenum">
              <a:rPr lang="zh-TW" altLang="en-US" smtClean="0"/>
              <a:t>24</a:t>
            </a:fld>
            <a:endParaRPr lang="zh-TW" altLang="en-US"/>
          </a:p>
        </p:txBody>
      </p:sp>
    </p:spTree>
    <p:extLst>
      <p:ext uri="{BB962C8B-B14F-4D97-AF65-F5344CB8AC3E}">
        <p14:creationId xmlns:p14="http://schemas.microsoft.com/office/powerpoint/2010/main" val="559646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4D5156"/>
                </a:solidFill>
                <a:effectLst/>
                <a:latin typeface="arial" panose="020B0604020202020204" pitchFamily="34" charset="0"/>
              </a:rPr>
              <a:t>serenˋdipitəs</a:t>
            </a:r>
            <a:endParaRPr lang="en-US" altLang="zh-TW"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02122"/>
                </a:solidFill>
                <a:effectLst/>
                <a:latin typeface="Arial" panose="020B0604020202020204" pitchFamily="34" charset="0"/>
              </a:rPr>
              <a:t>是指某人發現了他原先沒有期待發現的事物或現象</a:t>
            </a:r>
            <a:endParaRPr lang="zh-TW" altLang="en-US" dirty="0"/>
          </a:p>
        </p:txBody>
      </p:sp>
      <p:sp>
        <p:nvSpPr>
          <p:cNvPr id="4" name="投影片編號版面配置區 3"/>
          <p:cNvSpPr>
            <a:spLocks noGrp="1"/>
          </p:cNvSpPr>
          <p:nvPr>
            <p:ph type="sldNum" sz="quarter" idx="5"/>
          </p:nvPr>
        </p:nvSpPr>
        <p:spPr/>
        <p:txBody>
          <a:bodyPr/>
          <a:lstStyle/>
          <a:p>
            <a:fld id="{356489A4-CE67-4BEB-8065-A8CA239ABCEB}" type="slidenum">
              <a:rPr lang="zh-TW" altLang="en-US" smtClean="0"/>
              <a:t>25</a:t>
            </a:fld>
            <a:endParaRPr lang="zh-TW" altLang="en-US"/>
          </a:p>
        </p:txBody>
      </p:sp>
    </p:spTree>
    <p:extLst>
      <p:ext uri="{BB962C8B-B14F-4D97-AF65-F5344CB8AC3E}">
        <p14:creationId xmlns:p14="http://schemas.microsoft.com/office/powerpoint/2010/main" val="3465877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www.jianshu.com</a:t>
            </a:r>
            <a:r>
              <a:rPr kumimoji="1" lang="en-US" altLang="zh-CN" smtClean="0"/>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29</a:t>
            </a:fld>
            <a:endParaRPr lang="zh-CN" altLang="en-US"/>
          </a:p>
        </p:txBody>
      </p:sp>
    </p:spTree>
    <p:extLst>
      <p:ext uri="{BB962C8B-B14F-4D97-AF65-F5344CB8AC3E}">
        <p14:creationId xmlns:p14="http://schemas.microsoft.com/office/powerpoint/2010/main" val="179255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35</a:t>
            </a:fld>
            <a:endParaRPr lang="zh-CN" altLang="en-US"/>
          </a:p>
        </p:txBody>
      </p:sp>
    </p:spTree>
    <p:extLst>
      <p:ext uri="{BB962C8B-B14F-4D97-AF65-F5344CB8AC3E}">
        <p14:creationId xmlns:p14="http://schemas.microsoft.com/office/powerpoint/2010/main" val="80948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36</a:t>
            </a:fld>
            <a:endParaRPr lang="zh-TW" altLang="en-US"/>
          </a:p>
        </p:txBody>
      </p:sp>
    </p:spTree>
    <p:extLst>
      <p:ext uri="{BB962C8B-B14F-4D97-AF65-F5344CB8AC3E}">
        <p14:creationId xmlns:p14="http://schemas.microsoft.com/office/powerpoint/2010/main" val="146146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37</a:t>
            </a:fld>
            <a:endParaRPr lang="zh-TW" altLang="en-US"/>
          </a:p>
        </p:txBody>
      </p:sp>
    </p:spTree>
    <p:extLst>
      <p:ext uri="{BB962C8B-B14F-4D97-AF65-F5344CB8AC3E}">
        <p14:creationId xmlns:p14="http://schemas.microsoft.com/office/powerpoint/2010/main" val="171584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六种梯度下降改进算法在</a:t>
            </a:r>
            <a:r>
              <a:rPr lang="en" altLang="zh-CN" sz="1200" b="0" i="0" kern="1200" dirty="0">
                <a:solidFill>
                  <a:schemeClr val="tx1"/>
                </a:solidFill>
                <a:effectLst/>
                <a:latin typeface="+mn-lt"/>
                <a:ea typeface="+mn-ea"/>
                <a:cs typeface="+mn-cs"/>
              </a:rPr>
              <a:t>Beale</a:t>
            </a:r>
            <a:r>
              <a:rPr lang="zh-CN" altLang="en-US" sz="1200" b="0" i="0" kern="1200" dirty="0">
                <a:solidFill>
                  <a:schemeClr val="tx1"/>
                </a:solidFill>
                <a:effectLst/>
                <a:latin typeface="+mn-lt"/>
                <a:ea typeface="+mn-ea"/>
                <a:cs typeface="+mn-cs"/>
              </a:rPr>
              <a:t>函数的函数曲面的优化路径。等高线由红变蓝的过程表示函数值由大到小，最小值点在图中由五角星标出。</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4</a:t>
            </a:fld>
            <a:endParaRPr lang="zh-CN" altLang="en-US"/>
          </a:p>
        </p:txBody>
      </p:sp>
    </p:spTree>
    <p:extLst>
      <p:ext uri="{BB962C8B-B14F-4D97-AF65-F5344CB8AC3E}">
        <p14:creationId xmlns:p14="http://schemas.microsoft.com/office/powerpoint/2010/main" val="1504098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基因随机拆了又拆，破坏了大段基因的联合适应性</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强迫一个神经单元，和随机挑选出来的其他神经单元共同工作，达到好的效果。消除减弱了神经元节点间的联合适应性，增强了泛化能力。</a:t>
            </a:r>
            <a:endParaRPr lang="en-US" altLang="zh-CN"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比如一个神经元的输出是</a:t>
            </a:r>
            <a:r>
              <a:rPr lang="en" altLang="zh-CN" sz="1200" b="0" i="0" kern="1200" dirty="0">
                <a:solidFill>
                  <a:schemeClr val="tx1"/>
                </a:solidFill>
                <a:effectLst/>
                <a:latin typeface="+mn-lt"/>
                <a:ea typeface="+mn-ea"/>
                <a:cs typeface="+mn-cs"/>
              </a:rPr>
              <a:t>x</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那么在训练的时候它有</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的概率参与训练，</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的概率丢弃，那么它输出的期望是（</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0 = (1-p)x</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因此除以（</a:t>
            </a:r>
            <a:r>
              <a:rPr lang="en-US" altLang="zh-CN" sz="1200" b="0" i="0" kern="1200" dirty="0">
                <a:solidFill>
                  <a:schemeClr val="tx1"/>
                </a:solidFill>
                <a:effectLst/>
                <a:latin typeface="+mn-lt"/>
                <a:ea typeface="+mn-ea"/>
                <a:cs typeface="+mn-cs"/>
              </a:rPr>
              <a:t>1-</a:t>
            </a:r>
            <a:r>
              <a:rPr lang="en"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）可以得到同样的期望。</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38</a:t>
            </a:fld>
            <a:endParaRPr lang="zh-TW" altLang="en-US"/>
          </a:p>
        </p:txBody>
      </p:sp>
    </p:spTree>
    <p:extLst>
      <p:ext uri="{BB962C8B-B14F-4D97-AF65-F5344CB8AC3E}">
        <p14:creationId xmlns:p14="http://schemas.microsoft.com/office/powerpoint/2010/main" val="190270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39</a:t>
            </a:fld>
            <a:endParaRPr lang="zh-TW" altLang="en-US"/>
          </a:p>
        </p:txBody>
      </p:sp>
    </p:spTree>
    <p:extLst>
      <p:ext uri="{BB962C8B-B14F-4D97-AF65-F5344CB8AC3E}">
        <p14:creationId xmlns:p14="http://schemas.microsoft.com/office/powerpoint/2010/main" val="269215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强迫一个神经单元和随机挑选出来的其他神经单元共同工作，达到好的效果。消除减弱了神经元节点间的联合适应性，增强了泛化能力。</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那就是植物和微生物大多采用无性繁殖，因为他们的生存环境的变化很小，因而不需要太强的适应新环境的能力，所以保留大段大段优秀的基因适应当前环境就足够了。</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而高等动物却不一样，要准备随时适应新的环境，因而将基因之间的联合适应性变成一个一个小的，更能提高生存的概率。</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40</a:t>
            </a:fld>
            <a:endParaRPr lang="zh-TW" altLang="en-US"/>
          </a:p>
        </p:txBody>
      </p:sp>
    </p:spTree>
    <p:extLst>
      <p:ext uri="{BB962C8B-B14F-4D97-AF65-F5344CB8AC3E}">
        <p14:creationId xmlns:p14="http://schemas.microsoft.com/office/powerpoint/2010/main" val="1425344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集成学习</a:t>
            </a:r>
            <a:r>
              <a:rPr lang="zh-CN" altLang="en-US" dirty="0"/>
              <a:t>：</a:t>
            </a:r>
            <a:r>
              <a:rPr lang="zh-TW" altLang="en-US" dirty="0"/>
              <a:t>结合几个模型降低泛化误差的技术，</a:t>
            </a:r>
            <a:endParaRPr lang="en-US" altLang="zh-TW" dirty="0"/>
          </a:p>
          <a:p>
            <a:r>
              <a:rPr lang="zh-TW" altLang="en-US" dirty="0"/>
              <a:t>但训练太多模型并集成，计算和存储代价太大</a:t>
            </a:r>
          </a:p>
          <a:p>
            <a:r>
              <a:rPr lang="zh-TW" altLang="en-US" dirty="0"/>
              <a:t>    </a:t>
            </a:r>
            <a:r>
              <a:rPr lang="en-US" altLang="zh-TW" dirty="0"/>
              <a:t>- </a:t>
            </a:r>
            <a:r>
              <a:rPr lang="en" altLang="zh-TW" dirty="0"/>
              <a:t>Dropout</a:t>
            </a:r>
            <a:r>
              <a:rPr lang="zh-TW" altLang="en-US" dirty="0"/>
              <a:t>提供了一种近似的、低成本集成方法</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42</a:t>
            </a:fld>
            <a:endParaRPr lang="zh-CN" altLang="en-US"/>
          </a:p>
        </p:txBody>
      </p:sp>
    </p:spTree>
    <p:extLst>
      <p:ext uri="{BB962C8B-B14F-4D97-AF65-F5344CB8AC3E}">
        <p14:creationId xmlns:p14="http://schemas.microsoft.com/office/powerpoint/2010/main" val="1265903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集成学习</a:t>
            </a:r>
            <a:r>
              <a:rPr lang="zh-CN" altLang="en-US" dirty="0"/>
              <a:t>：</a:t>
            </a:r>
            <a:r>
              <a:rPr lang="zh-TW" altLang="en-US" dirty="0"/>
              <a:t>结合几个模型降低泛化误差的技术，</a:t>
            </a:r>
            <a:endParaRPr lang="en-US" altLang="zh-TW" dirty="0"/>
          </a:p>
          <a:p>
            <a:r>
              <a:rPr lang="en-US" altLang="zh-TW" dirty="0"/>
              <a:t>- </a:t>
            </a:r>
            <a:r>
              <a:rPr lang="en" altLang="zh-TW" dirty="0"/>
              <a:t>Dropout</a:t>
            </a:r>
            <a:r>
              <a:rPr lang="zh-TW" altLang="en-US" dirty="0"/>
              <a:t>提供了一种近似的、低成本集成方法</a:t>
            </a: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43</a:t>
            </a:fld>
            <a:endParaRPr lang="zh-TW" altLang="en-US"/>
          </a:p>
        </p:txBody>
      </p:sp>
    </p:spTree>
    <p:extLst>
      <p:ext uri="{BB962C8B-B14F-4D97-AF65-F5344CB8AC3E}">
        <p14:creationId xmlns:p14="http://schemas.microsoft.com/office/powerpoint/2010/main" val="11401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44</a:t>
            </a:fld>
            <a:endParaRPr lang="zh-TW" altLang="en-US"/>
          </a:p>
        </p:txBody>
      </p:sp>
    </p:spTree>
    <p:extLst>
      <p:ext uri="{BB962C8B-B14F-4D97-AF65-F5344CB8AC3E}">
        <p14:creationId xmlns:p14="http://schemas.microsoft.com/office/powerpoint/2010/main" val="971853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45</a:t>
            </a:fld>
            <a:endParaRPr lang="zh-TW" altLang="en-US"/>
          </a:p>
        </p:txBody>
      </p:sp>
    </p:spTree>
    <p:extLst>
      <p:ext uri="{BB962C8B-B14F-4D97-AF65-F5344CB8AC3E}">
        <p14:creationId xmlns:p14="http://schemas.microsoft.com/office/powerpoint/2010/main" val="1416049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6</a:t>
            </a:fld>
            <a:endParaRPr lang="zh-CN" altLang="en-US"/>
          </a:p>
        </p:txBody>
      </p:sp>
    </p:spTree>
    <p:extLst>
      <p:ext uri="{BB962C8B-B14F-4D97-AF65-F5344CB8AC3E}">
        <p14:creationId xmlns:p14="http://schemas.microsoft.com/office/powerpoint/2010/main" val="176970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7</a:t>
            </a:fld>
            <a:endParaRPr lang="zh-CN" altLang="en-US"/>
          </a:p>
        </p:txBody>
      </p:sp>
    </p:spTree>
    <p:extLst>
      <p:ext uri="{BB962C8B-B14F-4D97-AF65-F5344CB8AC3E}">
        <p14:creationId xmlns:p14="http://schemas.microsoft.com/office/powerpoint/2010/main" val="149636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8</a:t>
            </a:fld>
            <a:endParaRPr lang="zh-CN" altLang="en-US"/>
          </a:p>
        </p:txBody>
      </p:sp>
    </p:spTree>
    <p:extLst>
      <p:ext uri="{BB962C8B-B14F-4D97-AF65-F5344CB8AC3E}">
        <p14:creationId xmlns:p14="http://schemas.microsoft.com/office/powerpoint/2010/main" val="13909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13</a:t>
            </a:fld>
            <a:endParaRPr lang="zh-CN" altLang="en-US"/>
          </a:p>
        </p:txBody>
      </p:sp>
    </p:spTree>
    <p:extLst>
      <p:ext uri="{BB962C8B-B14F-4D97-AF65-F5344CB8AC3E}">
        <p14:creationId xmlns:p14="http://schemas.microsoft.com/office/powerpoint/2010/main" val="929499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14</a:t>
            </a:fld>
            <a:endParaRPr lang="zh-CN" altLang="en-US"/>
          </a:p>
        </p:txBody>
      </p:sp>
    </p:spTree>
    <p:extLst>
      <p:ext uri="{BB962C8B-B14F-4D97-AF65-F5344CB8AC3E}">
        <p14:creationId xmlns:p14="http://schemas.microsoft.com/office/powerpoint/2010/main" val="21526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Normalizes layer inputs to zero mean and unit variance. </a:t>
            </a:r>
            <a:r>
              <a:rPr lang="en-US" altLang="zh-TW" sz="1800" i="1" dirty="0"/>
              <a:t>whitening</a:t>
            </a:r>
            <a:r>
              <a:rPr lang="en-US" altLang="zh-TW" sz="1800" dirty="0"/>
              <a:t>.</a:t>
            </a:r>
          </a:p>
          <a:p>
            <a:r>
              <a:rPr lang="en-US" altLang="zh-TW" sz="1800" dirty="0"/>
              <a:t>Naive method: Train on a batch. Update model parameters. Then normalize. </a:t>
            </a:r>
            <a:r>
              <a:rPr lang="en-US" altLang="zh-TW" sz="1800" dirty="0">
                <a:solidFill>
                  <a:srgbClr val="FF0000"/>
                </a:solidFill>
              </a:rPr>
              <a:t>Doesn't work: </a:t>
            </a:r>
            <a:r>
              <a:rPr lang="en-US" altLang="zh-TW" sz="1800" dirty="0"/>
              <a:t>Leads to exploding biases while distribution parameters (mean, variance) don't change.</a:t>
            </a:r>
          </a:p>
          <a:p>
            <a:r>
              <a:rPr lang="zh-CN" altLang="en-US" sz="1800" dirty="0"/>
              <a:t>对于神经网络的各层输出，由于它们经过了层内操作作用，其分布显然与各层对应的输入信号分布不同，而且差异会随着网络深度增大而增大，可是它们所能“指示”的样本标记（</a:t>
            </a:r>
            <a:r>
              <a:rPr lang="en-US" altLang="zh-CN" sz="1800" dirty="0"/>
              <a:t>label</a:t>
            </a:r>
            <a:r>
              <a:rPr lang="zh-CN" altLang="en-US" sz="1800" dirty="0"/>
              <a:t>）仍然是不变的，这便符合了</a:t>
            </a:r>
            <a:r>
              <a:rPr lang="en-US" altLang="zh-CN" sz="1800" dirty="0"/>
              <a:t>covariate shift</a:t>
            </a:r>
            <a:r>
              <a:rPr lang="zh-CN" altLang="en-US" sz="1800" dirty="0"/>
              <a:t>的定义。由于是对层间信号的分析，也即是“</a:t>
            </a:r>
            <a:r>
              <a:rPr lang="en-US" altLang="zh-CN" sz="1800" dirty="0"/>
              <a:t>internal”</a:t>
            </a:r>
            <a:r>
              <a:rPr lang="zh-CN" altLang="en-US" sz="1800" dirty="0"/>
              <a:t>的来由。</a:t>
            </a:r>
          </a:p>
          <a:p>
            <a:r>
              <a:rPr lang="zh-CN" altLang="en-US" sz="1800" dirty="0"/>
              <a:t/>
            </a:r>
            <a:br>
              <a:rPr lang="zh-CN" altLang="en-US" sz="1800" dirty="0"/>
            </a:br>
            <a:endParaRPr lang="en-US" altLang="zh-TW" sz="1800" dirty="0"/>
          </a:p>
          <a:p>
            <a:pPr marL="0" indent="0">
              <a:buNone/>
            </a:pPr>
            <a:endParaRPr lang="en-US" altLang="zh-TW" sz="1800" dirty="0"/>
          </a:p>
          <a:p>
            <a:pPr lvl="1"/>
            <a:r>
              <a:rPr lang="en-US" altLang="zh-TW" sz="1800" dirty="0"/>
              <a:t>If we do it this way gradient always ignores the effect that the normalization  for the next batch would have</a:t>
            </a:r>
          </a:p>
          <a:p>
            <a:pPr lvl="1"/>
            <a:r>
              <a:rPr lang="en-US" altLang="zh-TW" sz="1800" dirty="0"/>
              <a:t>i.e. : “</a:t>
            </a:r>
            <a:r>
              <a:rPr lang="en-US" altLang="zh-TW" sz="1800" dirty="0">
                <a:solidFill>
                  <a:srgbClr val="FF0000"/>
                </a:solidFill>
              </a:rPr>
              <a:t>The issue with the above approach is that the gradient descent optimization does not take into account the fact that the normalization takes place</a:t>
            </a:r>
            <a:r>
              <a:rPr lang="en-US" altLang="zh-TW" sz="1800" dirty="0"/>
              <a:t>”</a:t>
            </a:r>
          </a:p>
          <a:p>
            <a:pPr marL="0" inden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17</a:t>
            </a:fld>
            <a:endParaRPr lang="zh-TW" altLang="en-US"/>
          </a:p>
        </p:txBody>
      </p:sp>
    </p:spTree>
    <p:extLst>
      <p:ext uri="{BB962C8B-B14F-4D97-AF65-F5344CB8AC3E}">
        <p14:creationId xmlns:p14="http://schemas.microsoft.com/office/powerpoint/2010/main" val="158318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18</a:t>
            </a:fld>
            <a:endParaRPr lang="zh-TW" altLang="en-US"/>
          </a:p>
        </p:txBody>
      </p:sp>
    </p:spTree>
    <p:extLst>
      <p:ext uri="{BB962C8B-B14F-4D97-AF65-F5344CB8AC3E}">
        <p14:creationId xmlns:p14="http://schemas.microsoft.com/office/powerpoint/2010/main" val="47765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41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Section Header 1">
    <p:spTree>
      <p:nvGrpSpPr>
        <p:cNvPr id="1" name=""/>
        <p:cNvGrpSpPr/>
        <p:nvPr/>
      </p:nvGrpSpPr>
      <p:grpSpPr>
        <a:xfrm>
          <a:off x="0" y="0"/>
          <a:ext cx="0" cy="0"/>
          <a:chOff x="0" y="0"/>
          <a:chExt cx="0" cy="0"/>
        </a:xfrm>
      </p:grpSpPr>
      <p:sp>
        <p:nvSpPr>
          <p:cNvPr id="42" name="Title Text"/>
          <p:cNvSpPr txBox="1">
            <a:spLocks noGrp="1"/>
          </p:cNvSpPr>
          <p:nvPr>
            <p:ph type="title"/>
          </p:nvPr>
        </p:nvSpPr>
        <p:spPr>
          <a:xfrm>
            <a:off x="528525" y="2625603"/>
            <a:ext cx="10363201" cy="1240141"/>
          </a:xfrm>
          <a:prstGeom prst="rect">
            <a:avLst/>
          </a:prstGeom>
        </p:spPr>
        <p:txBody>
          <a:bodyPr anchor="ctr"/>
          <a:lstStyle>
            <a:lvl1pPr>
              <a:defRPr sz="5333"/>
            </a:lvl1pPr>
          </a:lstStyle>
          <a:p>
            <a:r>
              <a:t>Title Text</a:t>
            </a:r>
          </a:p>
        </p:txBody>
      </p:sp>
      <p:pic>
        <p:nvPicPr>
          <p:cNvPr id="43"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44"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018119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19738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2" name="Rectangle"/>
          <p:cNvSpPr>
            <a:spLocks noGrp="1"/>
          </p:cNvSpPr>
          <p:nvPr>
            <p:ph type="body" sz="quarter" idx="13"/>
          </p:nvPr>
        </p:nvSpPr>
        <p:spPr>
          <a:xfrm>
            <a:off x="650531" y="5151696"/>
            <a:ext cx="4910668" cy="493185"/>
          </a:xfrm>
          <a:prstGeom prst="rect">
            <a:avLst/>
          </a:prstGeom>
        </p:spPr>
        <p:txBody>
          <a:bodyPr/>
          <a:lstStyle>
            <a:lvl1pPr marL="0" indent="0">
              <a:spcBef>
                <a:spcPts val="1200"/>
              </a:spcBef>
              <a:buSzTx/>
              <a:buNone/>
              <a:defRPr sz="4000" b="1">
                <a:solidFill>
                  <a:schemeClr val="accent6"/>
                </a:solidFill>
              </a:defRPr>
            </a:lvl1pPr>
          </a:lstStyle>
          <a:p>
            <a:pPr marL="0" indent="0">
              <a:spcBef>
                <a:spcPts val="900"/>
              </a:spcBef>
              <a:buSzTx/>
              <a:buNone/>
              <a:defRPr sz="4000" b="1">
                <a:solidFill>
                  <a:schemeClr val="accent6"/>
                </a:solidFill>
              </a:defRPr>
            </a:pPr>
            <a:endParaRPr/>
          </a:p>
        </p:txBody>
      </p:sp>
      <p:sp>
        <p:nvSpPr>
          <p:cNvPr id="13" name="Rectangle"/>
          <p:cNvSpPr>
            <a:spLocks noGrp="1"/>
          </p:cNvSpPr>
          <p:nvPr>
            <p:ph type="body" sz="quarter" idx="14"/>
          </p:nvPr>
        </p:nvSpPr>
        <p:spPr>
          <a:xfrm>
            <a:off x="650532" y="1667427"/>
            <a:ext cx="9766651" cy="992717"/>
          </a:xfrm>
          <a:prstGeom prst="rect">
            <a:avLst/>
          </a:prstGeom>
        </p:spPr>
        <p:txBody>
          <a:bodyPr/>
          <a:lstStyle>
            <a:lvl1pPr marL="0" indent="0">
              <a:spcBef>
                <a:spcPts val="1200"/>
              </a:spcBef>
              <a:buSzTx/>
              <a:buNone/>
              <a:defRPr sz="4000" b="1">
                <a:solidFill>
                  <a:srgbClr val="4D4D4C"/>
                </a:solidFill>
              </a:defRPr>
            </a:lvl1pPr>
          </a:lstStyle>
          <a:p>
            <a:pPr marL="0" indent="0">
              <a:spcBef>
                <a:spcPts val="900"/>
              </a:spcBef>
              <a:buSzTx/>
              <a:buNone/>
              <a:defRPr sz="4000" b="1">
                <a:solidFill>
                  <a:srgbClr val="4D4D4C"/>
                </a:solidFill>
              </a:defRPr>
            </a:pPr>
            <a:endParaRPr/>
          </a:p>
        </p:txBody>
      </p:sp>
      <p:sp>
        <p:nvSpPr>
          <p:cNvPr id="14" name="Rectangle"/>
          <p:cNvSpPr>
            <a:spLocks noGrp="1"/>
          </p:cNvSpPr>
          <p:nvPr>
            <p:ph type="body" sz="quarter" idx="15"/>
          </p:nvPr>
        </p:nvSpPr>
        <p:spPr>
          <a:xfrm>
            <a:off x="650531" y="2667889"/>
            <a:ext cx="8055445" cy="650467"/>
          </a:xfrm>
          <a:prstGeom prst="rect">
            <a:avLst/>
          </a:prstGeom>
        </p:spPr>
        <p:txBody>
          <a:bodyPr/>
          <a:lstStyle>
            <a:lvl1pPr marL="0" indent="0">
              <a:buSzTx/>
              <a:buNone/>
              <a:defRPr b="1">
                <a:solidFill>
                  <a:srgbClr val="4D4D4C"/>
                </a:solidFill>
              </a:defRPr>
            </a:lvl1pPr>
          </a:lstStyle>
          <a:p>
            <a:pPr marL="0" indent="0">
              <a:buSzTx/>
              <a:buNone/>
              <a:defRPr b="1">
                <a:solidFill>
                  <a:srgbClr val="4D4D4C"/>
                </a:solidFill>
              </a:defRPr>
            </a:pPr>
            <a:endParaRPr/>
          </a:p>
        </p:txBody>
      </p:sp>
      <p:pic>
        <p:nvPicPr>
          <p:cNvPr id="15" name="Image" descr="Image"/>
          <p:cNvPicPr>
            <a:picLocks noChangeAspect="1"/>
          </p:cNvPicPr>
          <p:nvPr/>
        </p:nvPicPr>
        <p:blipFill>
          <a:blip r:embed="rId2"/>
          <a:srcRect t="32048" b="32048"/>
          <a:stretch>
            <a:fillRect/>
          </a:stretch>
        </p:blipFill>
        <p:spPr>
          <a:xfrm>
            <a:off x="10437443" y="6058204"/>
            <a:ext cx="1373559" cy="493145"/>
          </a:xfrm>
          <a:prstGeom prst="rect">
            <a:avLst/>
          </a:prstGeom>
          <a:ln w="12700">
            <a:miter lim="400000"/>
          </a:ln>
        </p:spPr>
      </p:pic>
      <p:sp>
        <p:nvSpPr>
          <p:cNvPr id="16"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53017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3.xml"/><Relationship Id="rId13" Type="http://schemas.openxmlformats.org/officeDocument/2006/relationships/image" Target="../media/image1.png"/><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9">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3" r:id="rId12"/>
    <p:sldLayoutId id="2147484238" r:id="rId13"/>
    <p:sldLayoutId id="2147484240" r:id="rId14"/>
    <p:sldLayoutId id="2147484241" r:id="rId15"/>
    <p:sldLayoutId id="2147484242" r:id="rId16"/>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70.png"/><Relationship Id="rId6" Type="http://schemas.openxmlformats.org/officeDocument/2006/relationships/image" Target="../media/image880.png"/><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40.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3.png"/><Relationship Id="rId7"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1" Type="http://schemas.openxmlformats.org/officeDocument/2006/relationships/image" Target="../media/image124.png"/><Relationship Id="rId12" Type="http://schemas.openxmlformats.org/officeDocument/2006/relationships/image" Target="../media/image125.png"/><Relationship Id="rId13" Type="http://schemas.openxmlformats.org/officeDocument/2006/relationships/image" Target="../media/image1240.png"/><Relationship Id="rId14" Type="http://schemas.openxmlformats.org/officeDocument/2006/relationships/image" Target="../media/image126.png"/><Relationship Id="rId15" Type="http://schemas.openxmlformats.org/officeDocument/2006/relationships/image" Target="../media/image127.png"/><Relationship Id="rId16" Type="http://schemas.openxmlformats.org/officeDocument/2006/relationships/image" Target="../media/image1270.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s>
</file>

<file path=ppt/slides/_rels/slide19.xml.rels><?xml version="1.0" encoding="UTF-8" standalone="yes"?>
<Relationships xmlns="http://schemas.openxmlformats.org/package/2006/relationships"><Relationship Id="rId20" Type="http://schemas.openxmlformats.org/officeDocument/2006/relationships/image" Target="../media/image135.png"/><Relationship Id="rId21" Type="http://schemas.openxmlformats.org/officeDocument/2006/relationships/image" Target="../media/image136.png"/><Relationship Id="rId22" Type="http://schemas.openxmlformats.org/officeDocument/2006/relationships/image" Target="../media/image137.png"/><Relationship Id="rId23" Type="http://schemas.openxmlformats.org/officeDocument/2006/relationships/image" Target="../media/image138.png"/><Relationship Id="rId24" Type="http://schemas.openxmlformats.org/officeDocument/2006/relationships/image" Target="../media/image139.png"/><Relationship Id="rId25" Type="http://schemas.openxmlformats.org/officeDocument/2006/relationships/image" Target="../media/image140.png"/><Relationship Id="rId26" Type="http://schemas.openxmlformats.org/officeDocument/2006/relationships/image" Target="../media/image141.png"/><Relationship Id="rId27" Type="http://schemas.openxmlformats.org/officeDocument/2006/relationships/image" Target="../media/image142.png"/><Relationship Id="rId28" Type="http://schemas.openxmlformats.org/officeDocument/2006/relationships/image" Target="../media/image143.png"/><Relationship Id="rId29" Type="http://schemas.openxmlformats.org/officeDocument/2006/relationships/image" Target="../media/image144.png"/><Relationship Id="rId30" Type="http://schemas.openxmlformats.org/officeDocument/2006/relationships/image" Target="../media/image145.png"/><Relationship Id="rId31" Type="http://schemas.openxmlformats.org/officeDocument/2006/relationships/image" Target="../media/image19.png"/><Relationship Id="rId32" Type="http://schemas.openxmlformats.org/officeDocument/2006/relationships/image" Target="../media/image20.png"/><Relationship Id="rId33" Type="http://schemas.openxmlformats.org/officeDocument/2006/relationships/image" Target="../media/image21.png"/><Relationship Id="rId34" Type="http://schemas.openxmlformats.org/officeDocument/2006/relationships/image" Target="../media/image22.png"/><Relationship Id="rId35" Type="http://schemas.openxmlformats.org/officeDocument/2006/relationships/image" Target="../media/image23.png"/><Relationship Id="rId13" Type="http://schemas.openxmlformats.org/officeDocument/2006/relationships/image" Target="../media/image280.png"/><Relationship Id="rId14" Type="http://schemas.openxmlformats.org/officeDocument/2006/relationships/image" Target="../media/image129.png"/><Relationship Id="rId15" Type="http://schemas.openxmlformats.org/officeDocument/2006/relationships/image" Target="../media/image130.png"/><Relationship Id="rId16" Type="http://schemas.openxmlformats.org/officeDocument/2006/relationships/image" Target="../media/image131.png"/><Relationship Id="rId17" Type="http://schemas.openxmlformats.org/officeDocument/2006/relationships/image" Target="../media/image132.png"/><Relationship Id="rId18" Type="http://schemas.openxmlformats.org/officeDocument/2006/relationships/image" Target="../media/image133.png"/><Relationship Id="rId19" Type="http://schemas.openxmlformats.org/officeDocument/2006/relationships/image" Target="../media/image134.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8.png"/><Relationship Id="rId36"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42" Type="http://schemas.openxmlformats.org/officeDocument/2006/relationships/image" Target="../media/image156.png"/><Relationship Id="rId43" Type="http://schemas.openxmlformats.org/officeDocument/2006/relationships/image" Target="../media/image25.png"/><Relationship Id="rId24" Type="http://schemas.openxmlformats.org/officeDocument/2006/relationships/image" Target="../media/image461.png"/><Relationship Id="rId25" Type="http://schemas.openxmlformats.org/officeDocument/2006/relationships/image" Target="../media/image149.png"/><Relationship Id="rId26" Type="http://schemas.openxmlformats.org/officeDocument/2006/relationships/image" Target="../media/image150.png"/><Relationship Id="rId27" Type="http://schemas.openxmlformats.org/officeDocument/2006/relationships/image" Target="../media/image151.png"/><Relationship Id="rId28" Type="http://schemas.openxmlformats.org/officeDocument/2006/relationships/image" Target="../media/image152.png"/><Relationship Id="rId29" Type="http://schemas.openxmlformats.org/officeDocument/2006/relationships/image" Target="../media/image134.png"/><Relationship Id="rId30" Type="http://schemas.openxmlformats.org/officeDocument/2006/relationships/image" Target="../media/image135.png"/><Relationship Id="rId31" Type="http://schemas.openxmlformats.org/officeDocument/2006/relationships/image" Target="../media/image136.png"/><Relationship Id="rId32" Type="http://schemas.openxmlformats.org/officeDocument/2006/relationships/image" Target="../media/image137.png"/><Relationship Id="rId33" Type="http://schemas.openxmlformats.org/officeDocument/2006/relationships/image" Target="../media/image138.png"/><Relationship Id="rId34" Type="http://schemas.openxmlformats.org/officeDocument/2006/relationships/image" Target="../media/image139.png"/><Relationship Id="rId35" Type="http://schemas.openxmlformats.org/officeDocument/2006/relationships/image" Target="../media/image140.png"/><Relationship Id="rId36" Type="http://schemas.openxmlformats.org/officeDocument/2006/relationships/image" Target="../media/image141.png"/><Relationship Id="rId37" Type="http://schemas.openxmlformats.org/officeDocument/2006/relationships/image" Target="../media/image142.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38" Type="http://schemas.openxmlformats.org/officeDocument/2006/relationships/image" Target="../media/image153.png"/><Relationship Id="rId39" Type="http://schemas.openxmlformats.org/officeDocument/2006/relationships/image" Target="../media/image154.png"/><Relationship Id="rId40" Type="http://schemas.openxmlformats.org/officeDocument/2006/relationships/image" Target="../media/image155.png"/><Relationship Id="rId41" Type="http://schemas.openxmlformats.org/officeDocument/2006/relationships/image" Target="../media/image1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9" Type="http://schemas.openxmlformats.org/officeDocument/2006/relationships/image" Target="../media/image159.png"/><Relationship Id="rId20" Type="http://schemas.openxmlformats.org/officeDocument/2006/relationships/image" Target="../media/image31.png"/><Relationship Id="rId10" Type="http://schemas.openxmlformats.org/officeDocument/2006/relationships/image" Target="../media/image1390.png"/><Relationship Id="rId11" Type="http://schemas.openxmlformats.org/officeDocument/2006/relationships/image" Target="../media/image1410.png"/><Relationship Id="rId12" Type="http://schemas.openxmlformats.org/officeDocument/2006/relationships/image" Target="../media/image1420.png"/><Relationship Id="rId13" Type="http://schemas.openxmlformats.org/officeDocument/2006/relationships/image" Target="../media/image1430.png"/><Relationship Id="rId14" Type="http://schemas.openxmlformats.org/officeDocument/2006/relationships/image" Target="../media/image1440.png"/><Relationship Id="rId15" Type="http://schemas.openxmlformats.org/officeDocument/2006/relationships/image" Target="../media/image1450.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20.png"/><Relationship Id="rId4" Type="http://schemas.openxmlformats.org/officeDocument/2006/relationships/image" Target="../media/image1330.png"/><Relationship Id="rId5" Type="http://schemas.openxmlformats.org/officeDocument/2006/relationships/image" Target="../media/image158.png"/><Relationship Id="rId6" Type="http://schemas.openxmlformats.org/officeDocument/2006/relationships/image" Target="../media/image1350.png"/><Relationship Id="rId7" Type="http://schemas.openxmlformats.org/officeDocument/2006/relationships/image" Target="../media/image1360.png"/><Relationship Id="rId8" Type="http://schemas.openxmlformats.org/officeDocument/2006/relationships/image" Target="../media/image1370.png"/></Relationships>
</file>

<file path=ppt/slides/_rels/slide23.xml.rels><?xml version="1.0" encoding="UTF-8" standalone="yes"?>
<Relationships xmlns="http://schemas.openxmlformats.org/package/2006/relationships"><Relationship Id="rId11" Type="http://schemas.openxmlformats.org/officeDocument/2006/relationships/image" Target="../media/image1550.png"/><Relationship Id="rId12" Type="http://schemas.openxmlformats.org/officeDocument/2006/relationships/image" Target="../media/image1560.png"/><Relationship Id="rId13" Type="http://schemas.openxmlformats.org/officeDocument/2006/relationships/image" Target="../media/image1570.png"/><Relationship Id="rId14" Type="http://schemas.openxmlformats.org/officeDocument/2006/relationships/image" Target="../media/image1580.png"/><Relationship Id="rId15" Type="http://schemas.openxmlformats.org/officeDocument/2006/relationships/image" Target="../media/image32.jpe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490.png"/><Relationship Id="rId7" Type="http://schemas.openxmlformats.org/officeDocument/2006/relationships/image" Target="../media/image1510.png"/><Relationship Id="rId8" Type="http://schemas.openxmlformats.org/officeDocument/2006/relationships/image" Target="../media/image163.png"/><Relationship Id="rId9" Type="http://schemas.openxmlformats.org/officeDocument/2006/relationships/image" Target="../media/image164.png"/><Relationship Id="rId10" Type="http://schemas.openxmlformats.org/officeDocument/2006/relationships/image" Target="../media/image1540.png"/></Relationships>
</file>

<file path=ppt/slides/_rels/slide24.xml.rels><?xml version="1.0" encoding="UTF-8" standalone="yes"?>
<Relationships xmlns="http://schemas.openxmlformats.org/package/2006/relationships"><Relationship Id="rId11" Type="http://schemas.openxmlformats.org/officeDocument/2006/relationships/image" Target="../media/image251.png"/><Relationship Id="rId12" Type="http://schemas.openxmlformats.org/officeDocument/2006/relationships/image" Target="../media/image252.png"/><Relationship Id="rId13" Type="http://schemas.openxmlformats.org/officeDocument/2006/relationships/image" Target="../media/image253.png"/><Relationship Id="rId14" Type="http://schemas.openxmlformats.org/officeDocument/2006/relationships/image" Target="../media/image254.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3.png"/><Relationship Id="rId4" Type="http://schemas.openxmlformats.org/officeDocument/2006/relationships/image" Target="../media/image33.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34.png"/><Relationship Id="rId10" Type="http://schemas.openxmlformats.org/officeDocument/2006/relationships/image" Target="../media/image25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9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671.png"/><Relationship Id="rId4" Type="http://schemas.openxmlformats.org/officeDocument/2006/relationships/image" Target="../media/image490.png"/><Relationship Id="rId5" Type="http://schemas.openxmlformats.org/officeDocument/2006/relationships/image" Target="../media/image500.png"/><Relationship Id="rId6" Type="http://schemas.openxmlformats.org/officeDocument/2006/relationships/image" Target="../media/image510.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image" Target="../media/image1630.png"/><Relationship Id="rId4" Type="http://schemas.openxmlformats.org/officeDocument/2006/relationships/image" Target="../media/image1681.png"/><Relationship Id="rId5" Type="http://schemas.openxmlformats.org/officeDocument/2006/relationships/image" Target="../media/image1691.png"/><Relationship Id="rId6" Type="http://schemas.openxmlformats.org/officeDocument/2006/relationships/image" Target="../media/image1660.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70.png"/><Relationship Id="rId4" Type="http://schemas.openxmlformats.org/officeDocument/2006/relationships/image" Target="../media/image1680.png"/><Relationship Id="rId5" Type="http://schemas.openxmlformats.org/officeDocument/2006/relationships/image" Target="../media/image1690.png"/><Relationship Id="rId6" Type="http://schemas.openxmlformats.org/officeDocument/2006/relationships/image" Target="../media/image1700.png"/><Relationship Id="rId7" Type="http://schemas.openxmlformats.org/officeDocument/2006/relationships/image" Target="../media/image1710.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image" Target="../media/image1720.png"/><Relationship Id="rId4" Type="http://schemas.openxmlformats.org/officeDocument/2006/relationships/image" Target="../media/image1730.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3" Type="http://schemas.openxmlformats.org/officeDocument/2006/relationships/image" Target="../media/image1740.png"/><Relationship Id="rId4" Type="http://schemas.openxmlformats.org/officeDocument/2006/relationships/image" Target="../media/image1750.png"/><Relationship Id="rId5" Type="http://schemas.openxmlformats.org/officeDocument/2006/relationships/image" Target="../media/image1760.png"/><Relationship Id="rId6" Type="http://schemas.openxmlformats.org/officeDocument/2006/relationships/image" Target="../media/image1770.png"/><Relationship Id="rId7" Type="http://schemas.openxmlformats.org/officeDocument/2006/relationships/image" Target="../media/image1780.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nk.zhihu.com/?target=https://johnchenresearch.github.io/dem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9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20.png"/><Relationship Id="rId5" Type="http://schemas.openxmlformats.org/officeDocument/2006/relationships/image" Target="../media/image830.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063786"/>
            <a:ext cx="1038241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14</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a:p>
            <a:pPr algn="ctr" eaLnBrk="1" hangingPunct="1">
              <a:defRPr/>
            </a:pP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Part 3</a:t>
            </a: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spid="_x0000_s1026" name="Equation" r:id="rId4" imgW="114120" imgH="177480" progId="Equation.DSMT4">
                  <p:embed/>
                </p:oleObj>
              </mc:Choice>
              <mc:Fallback>
                <p:oleObj name="Equation" r:id="rId4" imgW="114120" imgH="17748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a:t>略去非线性变换部分，全连接每层输出</a:t>
                </a:r>
                <a14:m>
                  <m:oMath xmlns:m="http://schemas.openxmlformats.org/officeDocument/2006/math">
                    <m:r>
                      <a:rPr kumimoji="1" lang="en-US" altLang="zh-CN" b="1" i="1" dirty="0" smtClean="0">
                        <a:latin typeface="Cambria Math" charset="0"/>
                      </a:rPr>
                      <m:t>𝒐</m:t>
                    </m:r>
                  </m:oMath>
                </a14:m>
                <a:r>
                  <a:rPr kumimoji="1" lang="zh-CN" altLang="en-US" dirty="0"/>
                  <a:t>和输入</a:t>
                </a:r>
                <a14:m>
                  <m:oMath xmlns:m="http://schemas.openxmlformats.org/officeDocument/2006/math">
                    <m:r>
                      <a:rPr kumimoji="1" lang="en-US" altLang="zh-CN" b="1" i="1" dirty="0">
                        <a:latin typeface="Cambria Math" charset="0"/>
                      </a:rPr>
                      <m:t>𝒙</m:t>
                    </m:r>
                  </m:oMath>
                </a14:m>
                <a:r>
                  <a:rPr kumimoji="1" lang="zh-CN" altLang="en-US" dirty="0"/>
                  <a:t>之间的关系为</a:t>
                </a:r>
                <a:endParaRPr kumimoji="1" lang="en-US" altLang="zh-CN" dirty="0"/>
              </a:p>
              <a:p>
                <a:endParaRPr kumimoji="1" lang="en-US" altLang="zh-CN" dirty="0"/>
              </a:p>
              <a:p>
                <a:endParaRPr kumimoji="1" lang="en-US" altLang="zh-CN" dirty="0"/>
              </a:p>
              <a:p>
                <a:endParaRPr kumimoji="1" lang="en-US" altLang="zh-CN" dirty="0"/>
              </a:p>
              <a:p>
                <a:r>
                  <a:rPr lang="zh-CN" altLang="en-US" dirty="0"/>
                  <a:t>将</a:t>
                </a:r>
                <a:r>
                  <a:rPr lang="ja-JP" altLang="en-US" dirty="0"/>
                  <a:t>每层的输出和梯度</a:t>
                </a:r>
                <a:r>
                  <a:rPr lang="zh-CN" altLang="en-US" dirty="0"/>
                  <a:t>看成</a:t>
                </a:r>
                <a:r>
                  <a:rPr lang="ja-JP" altLang="en-US" dirty="0"/>
                  <a:t>随机变量</a:t>
                </a:r>
                <a:endParaRPr kumimoji="1" lang="en-US" altLang="zh-CN" dirty="0"/>
              </a:p>
              <a:p>
                <a:r>
                  <a:rPr kumimoji="1" lang="zh-CN" altLang="en-US" dirty="0"/>
                  <a:t>假设所有</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a:t>独立同分布，</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a:t>独立同分布，且</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𝑤</m:t>
                        </m:r>
                      </m:e>
                      <m:sub>
                        <m:r>
                          <a:rPr kumimoji="1" lang="en-US" altLang="zh-CN" i="1" dirty="0">
                            <a:latin typeface="Cambria Math" charset="0"/>
                          </a:rPr>
                          <m:t>𝑖</m:t>
                        </m:r>
                        <m:r>
                          <a:rPr kumimoji="1" lang="en-US" altLang="zh-CN" i="1" dirty="0">
                            <a:latin typeface="Cambria Math" charset="0"/>
                          </a:rPr>
                          <m:t>,</m:t>
                        </m:r>
                        <m:r>
                          <a:rPr kumimoji="1" lang="en-US" altLang="zh-CN" i="1" dirty="0">
                            <a:latin typeface="Cambria Math" charset="0"/>
                          </a:rPr>
                          <m:t>𝑗</m:t>
                        </m:r>
                      </m:sub>
                    </m:sSub>
                  </m:oMath>
                </a14:m>
                <a:r>
                  <a:rPr kumimoji="1" lang="zh-CN" altLang="en-US" dirty="0"/>
                  <a:t>和</a:t>
                </a:r>
                <a14:m>
                  <m:oMath xmlns:m="http://schemas.openxmlformats.org/officeDocument/2006/math">
                    <m:sSub>
                      <m:sSubPr>
                        <m:ctrlPr>
                          <a:rPr kumimoji="1" lang="en-US" altLang="zh-CN" i="1" dirty="0">
                            <a:latin typeface="Cambria Math" charset="0"/>
                          </a:rPr>
                        </m:ctrlPr>
                      </m:sSubPr>
                      <m:e>
                        <m:r>
                          <a:rPr kumimoji="1" lang="en-US" altLang="zh-CN" i="1" dirty="0">
                            <a:latin typeface="Cambria Math" charset="0"/>
                          </a:rPr>
                          <m:t>𝑥</m:t>
                        </m:r>
                      </m:e>
                      <m:sub>
                        <m:r>
                          <a:rPr kumimoji="1" lang="en-US" altLang="zh-CN" i="1" dirty="0">
                            <a:latin typeface="Cambria Math" charset="0"/>
                          </a:rPr>
                          <m:t>𝑗</m:t>
                        </m:r>
                      </m:sub>
                    </m:sSub>
                  </m:oMath>
                </a14:m>
                <a:r>
                  <a:rPr kumimoji="1" lang="zh-CN" altLang="en-US" dirty="0"/>
                  <a:t>独立</a:t>
                </a:r>
                <a:endParaRPr kumimoji="1" lang="en-US" altLang="zh-CN" dirty="0"/>
              </a:p>
              <a:p>
                <a:endParaRPr kumimoji="1" lang="en-US" altLang="zh-CN" dirty="0"/>
              </a:p>
              <a:p>
                <a:endParaRPr kumimoji="1" lang="en-US" altLang="zh-CN" dirty="0"/>
              </a:p>
              <a:p>
                <a:r>
                  <a:rPr kumimoji="1" lang="zh-CN" altLang="en-US" dirty="0"/>
                  <a:t>则输出的期望和方差为：</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53423" y="1765771"/>
                <a:ext cx="2980368" cy="1031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𝑜</m:t>
                          </m:r>
                        </m:e>
                        <m:sub>
                          <m:r>
                            <a:rPr kumimoji="1" lang="en-US" altLang="zh-CN" sz="2800" b="0" i="1" dirty="0" smtClean="0">
                              <a:solidFill>
                                <a:srgbClr val="09405E"/>
                              </a:solidFill>
                              <a:latin typeface="Cambria Math" charset="0"/>
                              <a:ea typeface="微软雅黑" panose="020B0503020204020204" pitchFamily="34" charset="-122"/>
                            </a:rPr>
                            <m:t>𝑖</m:t>
                          </m:r>
                        </m:sub>
                      </m:sSub>
                      <m:r>
                        <a:rPr kumimoji="1" lang="en-US" altLang="zh-CN" sz="2800" dirty="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𝑁</m:t>
                              </m:r>
                            </m:e>
                            <m:sub>
                              <m:r>
                                <a:rPr kumimoji="1" lang="en-US" altLang="zh-CN" sz="2800" b="0" i="1" dirty="0" smtClean="0">
                                  <a:solidFill>
                                    <a:srgbClr val="09405E"/>
                                  </a:solidFill>
                                  <a:latin typeface="Cambria Math" charset="0"/>
                                  <a:ea typeface="微软雅黑" panose="020B0503020204020204" pitchFamily="34" charset="-122"/>
                                </a:rPr>
                                <m:t>𝑖𝑛</m:t>
                              </m:r>
                            </m:sub>
                          </m:sSub>
                        </m:sup>
                        <m:e>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b="0" i="1" dirty="0" smtClean="0">
                                  <a:solidFill>
                                    <a:srgbClr val="09405E"/>
                                  </a:solidFill>
                                  <a:latin typeface="Cambria Math" charset="0"/>
                                  <a:ea typeface="微软雅黑" panose="020B0503020204020204" pitchFamily="34" charset="-122"/>
                                </a:rPr>
                                <m:t>𝑤</m:t>
                              </m:r>
                            </m:e>
                            <m:sub>
                              <m:r>
                                <a:rPr kumimoji="1" lang="en-US" altLang="zh-CN" sz="2800" b="0" i="1" dirty="0" smtClean="0">
                                  <a:solidFill>
                                    <a:srgbClr val="09405E"/>
                                  </a:solidFill>
                                  <a:latin typeface="Cambria Math" charset="0"/>
                                  <a:ea typeface="微软雅黑" panose="020B0503020204020204" pitchFamily="34" charset="-122"/>
                                </a:rPr>
                                <m:t>𝑖</m:t>
                              </m:r>
                              <m:r>
                                <a:rPr kumimoji="1" lang="en-US" altLang="zh-CN" sz="2800" b="0" i="1"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𝑗</m:t>
                              </m:r>
                            </m:sub>
                          </m:sSub>
                        </m:e>
                      </m:nary>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oMath>
                  </m:oMathPara>
                </a14:m>
                <a:endParaRPr kumimoji="1" lang="zh-CN" altLang="en-US" sz="2800" i="1"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53423" y="1765771"/>
                <a:ext cx="2980368" cy="1031693"/>
              </a:xfrm>
              <a:prstGeom prst="rect">
                <a:avLst/>
              </a:prstGeom>
              <a:blipFill>
                <a:blip r:embed="rId3"/>
                <a:stretch>
                  <a:fillRect l="-14894" t="-145122" b="-2085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201549" y="2189964"/>
                <a:ext cx="3231910" cy="461665"/>
              </a:xfrm>
              <a:prstGeom prst="rect">
                <a:avLst/>
              </a:prstGeom>
            </p:spPr>
            <p:txBody>
              <a:bodyPr wrap="none">
                <a:spAutoFit/>
              </a:bodyPr>
              <a:lstStyle/>
              <a:p>
                <a14:m>
                  <m:oMath xmlns:m="http://schemas.openxmlformats.org/officeDocument/2006/math">
                    <m:sSub>
                      <m:sSubPr>
                        <m:ctrlPr>
                          <a:rPr kumimoji="1" lang="en-US" altLang="zh-CN" sz="2400" i="1" dirty="0">
                            <a:solidFill>
                              <a:srgbClr val="09405E"/>
                            </a:solidFill>
                            <a:latin typeface="Cambria Math" charset="0"/>
                            <a:ea typeface="微软雅黑" panose="020B0503020204020204" pitchFamily="34" charset="-122"/>
                          </a:rPr>
                        </m:ctrlPr>
                      </m:sSubPr>
                      <m:e>
                        <m:r>
                          <a:rPr kumimoji="1" lang="en-US" altLang="zh-CN" sz="2400" i="1" dirty="0">
                            <a:solidFill>
                              <a:srgbClr val="09405E"/>
                            </a:solidFill>
                            <a:latin typeface="Cambria Math" charset="0"/>
                            <a:ea typeface="微软雅黑" panose="020B0503020204020204" pitchFamily="34" charset="-122"/>
                          </a:rPr>
                          <m:t>𝑁</m:t>
                        </m:r>
                      </m:e>
                      <m:sub>
                        <m:r>
                          <a:rPr kumimoji="1" lang="en-US" altLang="zh-CN" sz="2400" i="1" dirty="0">
                            <a:solidFill>
                              <a:srgbClr val="09405E"/>
                            </a:solidFill>
                            <a:latin typeface="Cambria Math" charset="0"/>
                            <a:ea typeface="微软雅黑" panose="020B0503020204020204" pitchFamily="34" charset="-122"/>
                          </a:rPr>
                          <m:t>𝑖𝑛</m:t>
                        </m:r>
                      </m:sub>
                    </m:sSub>
                  </m:oMath>
                </a14:m>
                <a:r>
                  <a:rPr kumimoji="1" lang="en-US" altLang="zh-CN" sz="2400" dirty="0">
                    <a:solidFill>
                      <a:srgbClr val="09405E"/>
                    </a:solidFill>
                    <a:latin typeface="Cambria Math" charset="0"/>
                    <a:ea typeface="微软雅黑" panose="020B0503020204020204" pitchFamily="34" charset="-122"/>
                  </a:rPr>
                  <a:t>:</a:t>
                </a:r>
                <a:r>
                  <a:rPr kumimoji="1" lang="zh-CN" altLang="en-US" sz="2400" dirty="0">
                    <a:solidFill>
                      <a:srgbClr val="09405E"/>
                    </a:solidFill>
                    <a:latin typeface="Cambria Math" charset="0"/>
                    <a:ea typeface="微软雅黑" panose="020B0503020204020204" pitchFamily="34" charset="-122"/>
                  </a:rPr>
                  <a:t> 神经元的输入维度</a:t>
                </a:r>
              </a:p>
            </p:txBody>
          </p:sp>
        </mc:Choice>
        <mc:Fallback xmlns="">
          <p:sp>
            <p:nvSpPr>
              <p:cNvPr id="5" name="矩形 4"/>
              <p:cNvSpPr>
                <a:spLocks noRot="1" noChangeAspect="1" noMove="1" noResize="1" noEditPoints="1" noAdjustHandles="1" noChangeArrowheads="1" noChangeShapeType="1" noTextEdit="1"/>
              </p:cNvSpPr>
              <p:nvPr/>
            </p:nvSpPr>
            <p:spPr>
              <a:xfrm>
                <a:off x="7201549" y="2189964"/>
                <a:ext cx="3231910" cy="461665"/>
              </a:xfrm>
              <a:prstGeom prst="rect">
                <a:avLst/>
              </a:prstGeom>
              <a:blipFill>
                <a:blip r:embed="rId4"/>
                <a:stretch>
                  <a:fillRect l="-391" t="-10811" r="-2344"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Equation"/>
              <p:cNvSpPr txBox="1"/>
              <p:nvPr/>
            </p:nvSpPr>
            <p:spPr>
              <a:xfrm>
                <a:off x="1452222" y="3881707"/>
                <a:ext cx="4181786" cy="496418"/>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smtClean="0">
                        <a:solidFill>
                          <a:srgbClr val="09405E"/>
                        </a:solidFill>
                        <a:latin typeface="Cambria Math" charset="0"/>
                        <a:ea typeface="微软雅黑" panose="020B0503020204020204" pitchFamily="34" charset="-122"/>
                      </a:rPr>
                      <m:t>𝔼</m:t>
                    </m:r>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charset="0"/>
                            <a:ea typeface="微软雅黑" panose="020B0503020204020204" pitchFamily="34" charset="-122"/>
                          </a:rPr>
                        </m:ctrlPr>
                      </m:sSupPr>
                      <m:e>
                        <m:r>
                          <a:rPr kumimoji="1" lang="pt-BR" altLang="zh-CN" sz="2800">
                            <a:solidFill>
                              <a:srgbClr val="09405E"/>
                            </a:solidFill>
                            <a:latin typeface="Cambria Math" charset="0"/>
                            <a:ea typeface="微软雅黑" panose="020B0503020204020204" pitchFamily="34" charset="-122"/>
                          </a:rPr>
                          <m:t>𝜎</m:t>
                        </m:r>
                      </m:e>
                      <m:sup>
                        <m:r>
                          <a:rPr kumimoji="1" lang="pt-BR"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Equation"/>
              <p:cNvSpPr txBox="1">
                <a:spLocks noRot="1" noChangeAspect="1" noMove="1" noResize="1" noEditPoints="1" noAdjustHandles="1" noChangeArrowheads="1" noChangeShapeType="1" noTextEdit="1"/>
              </p:cNvSpPr>
              <p:nvPr/>
            </p:nvSpPr>
            <p:spPr>
              <a:xfrm>
                <a:off x="1452222" y="3881707"/>
                <a:ext cx="4181786" cy="496418"/>
              </a:xfrm>
              <a:prstGeom prst="rect">
                <a:avLst/>
              </a:prstGeom>
              <a:blipFill rotWithShape="0">
                <a:blip r:embed="rId5"/>
                <a:stretch>
                  <a:fillRect t="-17284" b="-34568"/>
                </a:stretch>
              </a:blipFill>
              <a:ln w="12700">
                <a:miter lim="400000"/>
              </a:ln>
            </p:spPr>
            <p:txBody>
              <a:bodyPr/>
              <a:lstStyle/>
              <a:p>
                <a:r>
                  <a:rPr lang="zh-CN" altLang="en-US">
                    <a:noFill/>
                  </a:rPr>
                  <a:t> </a:t>
                </a:r>
              </a:p>
            </p:txBody>
          </p:sp>
        </mc:Fallback>
      </mc:AlternateContent>
      <p:sp>
        <p:nvSpPr>
          <p:cNvPr id="7" name="Equation"/>
          <p:cNvSpPr txBox="1"/>
          <p:nvPr/>
        </p:nvSpPr>
        <p:spPr>
          <a:xfrm>
            <a:off x="4332404" y="3829726"/>
            <a:ext cx="65" cy="430887"/>
          </a:xfrm>
          <a:prstGeom prst="rect">
            <a:avLst/>
          </a:prstGeom>
          <a:ln w="12700">
            <a:miter lim="400000"/>
          </a:ln>
        </p:spPr>
        <p:txBody>
          <a:bodyPr wrap="none" lIns="0" tIns="0" rIns="0" bIns="0">
            <a:spAutoFit/>
          </a:bodyPr>
          <a:lstStyle/>
          <a:p>
            <a:pPr defTabSz="1219170" latinLnBrk="1">
              <a:defRPr>
                <a:solidFill>
                  <a:srgbClr val="000000"/>
                </a:solidFill>
              </a:defRPr>
            </a:pPr>
            <a:endParaRPr kumimoji="1" sz="28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 name="Equation"/>
              <p:cNvSpPr txBox="1"/>
              <p:nvPr/>
            </p:nvSpPr>
            <p:spPr>
              <a:xfrm>
                <a:off x="1512395" y="5050800"/>
                <a:ext cx="3408882" cy="575927"/>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pt-BR" sz="2800">
                        <a:solidFill>
                          <a:srgbClr val="09405E"/>
                        </a:solidFill>
                        <a:latin typeface="Cambria Math" charset="0"/>
                        <a:ea typeface="微软雅黑" panose="020B0503020204020204" pitchFamily="34" charset="-122"/>
                      </a:rPr>
                      <m:t>]=</m:t>
                    </m:r>
                  </m:oMath>
                </a14:m>
                <a:r>
                  <a:rPr kumimoji="1" lang="pt-BR" altLang="zh-CN" sz="2800" dirty="0">
                    <a:solidFill>
                      <a:srgbClr val="09405E"/>
                    </a:solidFill>
                    <a:ea typeface="微软雅黑" panose="020B0503020204020204" pitchFamily="34" charset="-122"/>
                  </a:rPr>
                  <a:t> </a:t>
                </a:r>
                <a14:m>
                  <m:oMath xmlns:m="http://schemas.openxmlformats.org/officeDocument/2006/math">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nary>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512395" y="5050800"/>
                <a:ext cx="3408882" cy="575927"/>
              </a:xfrm>
              <a:prstGeom prst="rect">
                <a:avLst/>
              </a:prstGeom>
              <a:blipFill>
                <a:blip r:embed="rId6"/>
                <a:stretch>
                  <a:fillRect l="-3717" t="-108511" r="-3717" b="-165957"/>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5790732"/>
                <a:ext cx="6829562"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pt-BR" altLang="zh-CN" sz="280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𝑤</m:t>
                                  </m:r>
                                </m:e>
                                <m:sub>
                                  <m:r>
                                    <a:rPr kumimoji="1" lang="en-US" altLang="zh-CN" sz="2800" i="1" dirty="0">
                                      <a:solidFill>
                                        <a:srgbClr val="09405E"/>
                                      </a:solidFill>
                                      <a:latin typeface="Cambria Math" charset="0"/>
                                      <a:ea typeface="微软雅黑" panose="020B0503020204020204" pitchFamily="34" charset="-122"/>
                                    </a:rPr>
                                    <m:t>𝑖</m:t>
                                  </m:r>
                                  <m:r>
                                    <a:rPr kumimoji="1" lang="en-US" altLang="zh-CN" sz="2800" i="1" dirty="0">
                                      <a:solidFill>
                                        <a:srgbClr val="09405E"/>
                                      </a:solidFill>
                                      <a:latin typeface="Cambria Math" charset="0"/>
                                      <a:ea typeface="微软雅黑" panose="020B0503020204020204" pitchFamily="34" charset="-122"/>
                                    </a:rPr>
                                    <m:t>,</m:t>
                                  </m:r>
                                  <m:r>
                                    <a:rPr kumimoji="1" lang="en-US" altLang="zh-CN" sz="2800" i="1" dirty="0">
                                      <a:solidFill>
                                        <a:srgbClr val="09405E"/>
                                      </a:solidFill>
                                      <a:latin typeface="Cambria Math" charset="0"/>
                                      <a:ea typeface="微软雅黑" panose="020B0503020204020204" pitchFamily="34" charset="-122"/>
                                    </a:rPr>
                                    <m:t>𝑗</m:t>
                                  </m:r>
                                </m:sub>
                              </m:sSub>
                            </m:e>
                          </m:d>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𝑥</m:t>
                                  </m:r>
                                </m:e>
                                <m:sub>
                                  <m:r>
                                    <a:rPr kumimoji="1" lang="en-US" altLang="zh-CN" sz="2800" i="1" dirty="0">
                                      <a:solidFill>
                                        <a:srgbClr val="09405E"/>
                                      </a:solidFill>
                                      <a:latin typeface="Cambria Math" charset="0"/>
                                      <a:ea typeface="微软雅黑" panose="020B0503020204020204" pitchFamily="34" charset="-122"/>
                                    </a:rPr>
                                    <m:t>𝑗</m:t>
                                  </m:r>
                                </m:sub>
                              </m:sSub>
                            </m:e>
                          </m:d>
                        </m:e>
                      </m:nary>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5790732"/>
                <a:ext cx="6829562" cy="930639"/>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6130941" y="3829726"/>
                <a:ext cx="3597075" cy="474232"/>
              </a:xfrm>
              <a:prstGeom prst="rect">
                <a:avLst/>
              </a:prstGeom>
              <a:ln w="12700">
                <a:miter lim="400000"/>
              </a:ln>
            </p:spPr>
            <p:txBody>
              <a:bodyPr wrap="none" lIns="0" tIns="0" rIns="0" bIns="0">
                <a:spAutoFit/>
              </a:bodyPr>
              <a:lstStyle/>
              <a:p>
                <a:pPr defTabSz="1219170" latinLnBrk="1">
                  <a:defRPr>
                    <a:solidFill>
                      <a:srgbClr val="000000"/>
                    </a:solidFill>
                  </a:defRPr>
                </a:pPr>
                <a14:m>
                  <m:oMath xmlns:m="http://schemas.openxmlformats.org/officeDocument/2006/math">
                    <m:r>
                      <a:rPr kumimoji="1" lang="pt-BR" sz="2800">
                        <a:solidFill>
                          <a:srgbClr val="09405E"/>
                        </a:solidFill>
                        <a:latin typeface="Cambria Math" charset="0"/>
                        <a:ea typeface="微软雅黑" panose="020B0503020204020204" pitchFamily="34" charset="-122"/>
                      </a:rPr>
                      <m:t>𝔼</m:t>
                    </m:r>
                    <m:r>
                      <a:rPr kumimoji="1" lang="pt-BR"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𝑥</m:t>
                        </m:r>
                      </m:e>
                      <m:sub>
                        <m:r>
                          <a:rPr kumimoji="1" lang="en-US" altLang="zh-CN" sz="2800" dirty="0">
                            <a:solidFill>
                              <a:srgbClr val="09405E"/>
                            </a:solidFill>
                            <a:latin typeface="Cambria Math" charset="0"/>
                            <a:ea typeface="微软雅黑" panose="020B0503020204020204" pitchFamily="34" charset="-122"/>
                          </a:rPr>
                          <m:t>𝑗</m:t>
                        </m:r>
                      </m:sub>
                    </m:sSub>
                    <m:r>
                      <a:rPr kumimoji="1" lang="pt-BR" sz="2800">
                        <a:solidFill>
                          <a:srgbClr val="09405E"/>
                        </a:solidFill>
                        <a:latin typeface="Cambria Math" charset="0"/>
                        <a:ea typeface="微软雅黑" panose="020B0503020204020204" pitchFamily="34" charset="-122"/>
                      </a:rPr>
                      <m:t>]=0</m:t>
                    </m:r>
                  </m:oMath>
                </a14:m>
                <a:r>
                  <a:rPr kumimoji="1" lang="en-US" sz="2800" dirty="0">
                    <a:solidFill>
                      <a:srgbClr val="09405E"/>
                    </a:solidFill>
                    <a:latin typeface="微软雅黑" panose="020B0503020204020204" pitchFamily="34" charset="-122"/>
                    <a:ea typeface="微软雅黑" panose="020B0503020204020204" pitchFamily="34" charset="-122"/>
                  </a:rPr>
                  <a:t>, </a:t>
                </a:r>
                <a14:m>
                  <m:oMath xmlns:m="http://schemas.openxmlformats.org/officeDocument/2006/math">
                    <m:r>
                      <m:rPr>
                        <m:sty m:val="p"/>
                      </m:rPr>
                      <a:rPr kumimoji="1" lang="pt-BR" altLang="zh-CN" sz="2800">
                        <a:solidFill>
                          <a:srgbClr val="09405E"/>
                        </a:solidFill>
                        <a:latin typeface="Cambria Math" charset="0"/>
                        <a:ea typeface="微软雅黑" panose="020B0503020204020204" pitchFamily="34" charset="-122"/>
                      </a:rPr>
                      <m:t>Var</m:t>
                    </m:r>
                    <m:r>
                      <a:rPr kumimoji="1" lang="pt-BR" altLang="zh-CN" sz="2800">
                        <a:solidFill>
                          <a:srgbClr val="09405E"/>
                        </a:solidFill>
                        <a:latin typeface="Cambria Math" charset="0"/>
                        <a:ea typeface="微软雅黑" panose="020B0503020204020204" pitchFamily="34" charset="-122"/>
                      </a:rPr>
                      <m:t>[</m:t>
                    </m:r>
                    <m:sSub>
                      <m:sSubPr>
                        <m:ctrlPr>
                          <a:rPr kumimoji="1" lang="pt-BR" altLang="zh-CN" sz="2800" i="1" dirty="0">
                            <a:solidFill>
                              <a:srgbClr val="09405E"/>
                            </a:solidFill>
                            <a:latin typeface="Cambria Math" charset="0"/>
                            <a:ea typeface="微软雅黑" panose="020B0503020204020204" pitchFamily="34" charset="-122"/>
                          </a:rPr>
                        </m:ctrlPr>
                      </m:sSubPr>
                      <m:e>
                        <m:r>
                          <a:rPr kumimoji="1" lang="pt-BR" altLang="zh-CN" sz="2800" dirty="0">
                            <a:solidFill>
                              <a:srgbClr val="09405E"/>
                            </a:solidFill>
                            <a:latin typeface="Cambria Math" charset="0"/>
                            <a:ea typeface="微软雅黑" panose="020B0503020204020204" pitchFamily="34" charset="-122"/>
                          </a:rPr>
                          <m:t>𝑥</m:t>
                        </m:r>
                      </m:e>
                      <m:sub>
                        <m:r>
                          <a:rPr kumimoji="1" lang="pt-BR" altLang="zh-CN" sz="2800" dirty="0">
                            <a:solidFill>
                              <a:srgbClr val="09405E"/>
                            </a:solidFill>
                            <a:latin typeface="Cambria Math" charset="0"/>
                            <a:ea typeface="微软雅黑" panose="020B0503020204020204" pitchFamily="34" charset="-122"/>
                          </a:rPr>
                          <m:t>𝑗</m:t>
                        </m:r>
                      </m:sub>
                    </m:sSub>
                    <m:r>
                      <a:rPr kumimoji="1" lang="pt-BR" altLang="zh-CN" sz="2800">
                        <a:solidFill>
                          <a:srgbClr val="09405E"/>
                        </a:solidFill>
                        <a:latin typeface="Cambria Math" charset="0"/>
                        <a:ea typeface="微软雅黑" panose="020B0503020204020204" pitchFamily="34" charset="-122"/>
                      </a:rPr>
                      <m:t>]=</m:t>
                    </m:r>
                    <m:sSup>
                      <m:sSupPr>
                        <m:ctrlPr>
                          <a:rPr kumimoji="1" lang="pt-BR" altLang="zh-CN" sz="2800" i="1">
                            <a:solidFill>
                              <a:srgbClr val="09405E"/>
                            </a:solidFill>
                            <a:latin typeface="Cambria Math"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pt-BR" altLang="zh-CN" sz="2800">
                            <a:solidFill>
                              <a:srgbClr val="09405E"/>
                            </a:solidFill>
                            <a:latin typeface="Cambria Math" charset="0"/>
                            <a:ea typeface="微软雅黑" panose="020B0503020204020204" pitchFamily="34" charset="-122"/>
                          </a:rPr>
                          <m:t>2</m:t>
                        </m:r>
                      </m:sup>
                    </m:sSup>
                  </m:oMath>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6130941" y="3829726"/>
                <a:ext cx="3597075" cy="474232"/>
              </a:xfrm>
              <a:prstGeom prst="rect">
                <a:avLst/>
              </a:prstGeom>
              <a:blipFill rotWithShape="0">
                <a:blip r:embed="rId8"/>
                <a:stretch>
                  <a:fillRect t="-23077" b="-35897"/>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12124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kumimoji="1" lang="zh-CN" altLang="en-US" dirty="0"/>
                  <a:t>输出的方差为：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若要使该层输出的方差（</a:t>
                </a:r>
                <a14:m>
                  <m:oMath xmlns:m="http://schemas.openxmlformats.org/officeDocument/2006/math">
                    <m:sSub>
                      <m:sSubPr>
                        <m:ctrlPr>
                          <a:rPr kumimoji="1" lang="en-US" altLang="zh-CN" i="1" dirty="0">
                            <a:latin typeface="Cambria Math" charset="0"/>
                          </a:rPr>
                        </m:ctrlPr>
                      </m:sSubPr>
                      <m:e>
                        <m:r>
                          <a:rPr kumimoji="1" lang="en-US" altLang="zh-CN" dirty="0">
                            <a:latin typeface="Cambria Math" charset="0"/>
                          </a:rPr>
                          <m:t>𝑁</m:t>
                        </m:r>
                      </m:e>
                      <m:sub>
                        <m:r>
                          <m:rPr>
                            <m:sty m:val="p"/>
                          </m:rPr>
                          <a:rPr kumimoji="1" lang="en-US" altLang="zh-CN" dirty="0">
                            <a:latin typeface="Cambria Math" charset="0"/>
                          </a:rPr>
                          <m:t>in</m:t>
                        </m:r>
                      </m:sub>
                    </m:sSub>
                    <m:sSup>
                      <m:sSupPr>
                        <m:ctrlPr>
                          <a:rPr kumimoji="1" lang="is-IS" altLang="zh-CN" i="1">
                            <a:latin typeface="Cambria Math" charset="0"/>
                          </a:rPr>
                        </m:ctrlPr>
                      </m:sSupPr>
                      <m:e>
                        <m:r>
                          <a:rPr kumimoji="1" lang="is-IS" altLang="zh-CN">
                            <a:latin typeface="Cambria Math" charset="0"/>
                          </a:rPr>
                          <m:t>𝜎</m:t>
                        </m:r>
                      </m:e>
                      <m:sup>
                        <m:r>
                          <a:rPr kumimoji="1" lang="is-IS" altLang="zh-CN">
                            <a:latin typeface="Cambria Math" charset="0"/>
                          </a:rPr>
                          <m:t>2</m:t>
                        </m:r>
                      </m:sup>
                    </m:sSup>
                    <m:sSup>
                      <m:sSupPr>
                        <m:ctrlPr>
                          <a:rPr kumimoji="1" lang="is-IS" altLang="zh-CN" i="1">
                            <a:latin typeface="Cambria Math"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a:t>）与输入的方差（</a:t>
                </a:r>
                <a14:m>
                  <m:oMath xmlns:m="http://schemas.openxmlformats.org/officeDocument/2006/math">
                    <m:sSup>
                      <m:sSupPr>
                        <m:ctrlPr>
                          <a:rPr kumimoji="1" lang="is-IS" altLang="zh-CN" i="1">
                            <a:latin typeface="Cambria Math" charset="0"/>
                          </a:rPr>
                        </m:ctrlPr>
                      </m:sSupPr>
                      <m:e>
                        <m:r>
                          <m:rPr>
                            <m:sty m:val="p"/>
                          </m:rPr>
                          <a:rPr kumimoji="1" lang="el-GR" altLang="zh-CN" i="1">
                            <a:latin typeface="Cambria Math" charset="0"/>
                            <a:ea typeface="Cambria Math" charset="0"/>
                            <a:cs typeface="Cambria Math" charset="0"/>
                          </a:rPr>
                          <m:t>γ</m:t>
                        </m:r>
                      </m:e>
                      <m:sup>
                        <m:r>
                          <a:rPr kumimoji="1" lang="is-IS" altLang="zh-CN">
                            <a:latin typeface="Cambria Math" charset="0"/>
                          </a:rPr>
                          <m:t>2</m:t>
                        </m:r>
                      </m:sup>
                    </m:sSup>
                  </m:oMath>
                </a14:m>
                <a:r>
                  <a:rPr kumimoji="1" lang="zh-CN" altLang="en-US" dirty="0"/>
                  <a:t>）想等，则</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Equation"/>
              <p:cNvSpPr txBox="1"/>
              <p:nvPr/>
            </p:nvSpPr>
            <p:spPr>
              <a:xfrm>
                <a:off x="1204783" y="1837774"/>
                <a:ext cx="4179606" cy="48635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m:rPr>
                          <m:sty m:val="p"/>
                        </m:rPr>
                        <a:rPr kumimoji="1" lang="en-US" altLang="zh-CN" sz="2800" i="1" smtClean="0">
                          <a:solidFill>
                            <a:srgbClr val="09405E"/>
                          </a:solidFill>
                          <a:latin typeface="Cambria Math" charset="0"/>
                          <a:ea typeface="微软雅黑" panose="020B0503020204020204" pitchFamily="34" charset="-122"/>
                        </a:rPr>
                        <m:t>Var</m:t>
                      </m:r>
                      <m:d>
                        <m:dPr>
                          <m:begChr m:val="["/>
                          <m:endChr m:val="]"/>
                          <m:ctrlPr>
                            <a:rPr kumimoji="1" lang="pt-BR"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e>
                      </m:d>
                      <m:r>
                        <a:rPr kumimoji="1" lang="pt-BR" sz="280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𝑜</m:t>
                              </m:r>
                            </m:e>
                            <m:sub>
                              <m:r>
                                <a:rPr kumimoji="1" lang="en-US" altLang="zh-CN" sz="2800" b="0" i="1" smtClean="0">
                                  <a:solidFill>
                                    <a:srgbClr val="09405E"/>
                                  </a:solidFill>
                                  <a:latin typeface="Cambria Math" charset="0"/>
                                  <a:ea typeface="微软雅黑" panose="020B0503020204020204" pitchFamily="34" charset="-122"/>
                                </a:rPr>
                                <m:t>𝑖</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sSup>
                        <m:sSupPr>
                          <m:ctrlPr>
                            <a:rPr kumimoji="1" lang="is-IS" altLang="zh-CN" sz="2800" b="0" i="1" dirty="0" smtClean="0">
                              <a:solidFill>
                                <a:srgbClr val="09405E"/>
                              </a:solidFill>
                              <a:latin typeface="Cambria Math" charset="0"/>
                              <a:ea typeface="微软雅黑" panose="020B0503020204020204" pitchFamily="34" charset="-122"/>
                            </a:rPr>
                          </m:ctrlPr>
                        </m:sSupPr>
                        <m:e>
                          <m:d>
                            <m:dPr>
                              <m:ctrlPr>
                                <a:rPr kumimoji="1" lang="is-IS" altLang="zh-CN" sz="2800" b="0" i="1" dirty="0" smtClean="0">
                                  <a:solidFill>
                                    <a:srgbClr val="09405E"/>
                                  </a:solidFill>
                                  <a:latin typeface="Cambria Math" charset="0"/>
                                  <a:ea typeface="微软雅黑" panose="020B0503020204020204" pitchFamily="34" charset="-122"/>
                                </a:rPr>
                              </m:ctrlPr>
                            </m:dPr>
                            <m:e>
                              <m:r>
                                <a:rPr kumimoji="1" lang="pt-BR" altLang="zh-CN" sz="2800">
                                  <a:solidFill>
                                    <a:srgbClr val="09405E"/>
                                  </a:solidFill>
                                  <a:latin typeface="Cambria Math" charset="0"/>
                                  <a:ea typeface="微软雅黑" panose="020B0503020204020204" pitchFamily="34" charset="-122"/>
                                </a:rPr>
                                <m:t>𝔼</m:t>
                              </m:r>
                              <m:r>
                                <a:rPr kumimoji="1" lang="pt-BR" altLang="zh-CN" sz="280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i="1" dirty="0">
                                      <a:solidFill>
                                        <a:srgbClr val="09405E"/>
                                      </a:solidFill>
                                      <a:latin typeface="Cambria Math" charset="0"/>
                                      <a:ea typeface="微软雅黑" panose="020B0503020204020204" pitchFamily="34" charset="-122"/>
                                    </a:rPr>
                                    <m:t>𝑜</m:t>
                                  </m:r>
                                </m:e>
                                <m:sub>
                                  <m:r>
                                    <a:rPr kumimoji="1" lang="en-US" altLang="zh-CN" sz="2800" i="1" dirty="0">
                                      <a:solidFill>
                                        <a:srgbClr val="09405E"/>
                                      </a:solidFill>
                                      <a:latin typeface="Cambria Math" charset="0"/>
                                      <a:ea typeface="微软雅黑" panose="020B0503020204020204" pitchFamily="34" charset="-122"/>
                                    </a:rPr>
                                    <m:t>𝑖</m:t>
                                  </m:r>
                                </m:sub>
                              </m:sSub>
                              <m:r>
                                <a:rPr kumimoji="1" lang="en-US" altLang="zh-CN" sz="2800" b="0" i="1" dirty="0" smtClean="0">
                                  <a:solidFill>
                                    <a:srgbClr val="09405E"/>
                                  </a:solidFill>
                                  <a:latin typeface="Cambria Math" charset="0"/>
                                  <a:ea typeface="微软雅黑" panose="020B0503020204020204" pitchFamily="34" charset="-122"/>
                                </a:rPr>
                                <m:t>]</m:t>
                              </m:r>
                            </m:e>
                          </m:d>
                        </m:e>
                        <m:sup>
                          <m:r>
                            <a:rPr kumimoji="1" lang="is-IS" altLang="zh-CN" sz="2800" b="0" i="1" dirty="0" smtClean="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Equation"/>
              <p:cNvSpPr txBox="1">
                <a:spLocks noRot="1" noChangeAspect="1" noMove="1" noResize="1" noEditPoints="1" noAdjustHandles="1" noChangeArrowheads="1" noChangeShapeType="1" noTextEdit="1"/>
              </p:cNvSpPr>
              <p:nvPr/>
            </p:nvSpPr>
            <p:spPr>
              <a:xfrm>
                <a:off x="1204783" y="1837774"/>
                <a:ext cx="4179606" cy="486352"/>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2305888" y="3428973"/>
                <a:ext cx="5001754" cy="93063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a:solidFill>
                                        <a:srgbClr val="09405E"/>
                                      </a:solidFill>
                                      <a:latin typeface="Cambria Math"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𝑤</m:t>
                                  </m:r>
                                </m:e>
                                <m:sub>
                                  <m:r>
                                    <a:rPr kumimoji="1" lang="en-US" altLang="zh-CN" sz="2800" i="1">
                                      <a:solidFill>
                                        <a:srgbClr val="09405E"/>
                                      </a:solidFill>
                                      <a:latin typeface="Cambria Math" charset="0"/>
                                      <a:ea typeface="微软雅黑" panose="020B0503020204020204" pitchFamily="34" charset="-122"/>
                                    </a:rPr>
                                    <m:t>𝑖</m:t>
                                  </m:r>
                                  <m:r>
                                    <a:rPr kumimoji="1" lang="en-US" altLang="zh-CN" sz="2800" i="1">
                                      <a:solidFill>
                                        <a:srgbClr val="09405E"/>
                                      </a:solidFill>
                                      <a:latin typeface="Cambria Math" charset="0"/>
                                      <a:ea typeface="微软雅黑" panose="020B0503020204020204" pitchFamily="34" charset="-122"/>
                                    </a:rPr>
                                    <m:t>,</m:t>
                                  </m:r>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r>
                        <a:rPr kumimoji="1" lang="en-US" altLang="zh-CN" sz="2800" b="0" i="0" smtClean="0">
                          <a:solidFill>
                            <a:srgbClr val="09405E"/>
                          </a:solidFill>
                          <a:latin typeface="Cambria Math" charset="0"/>
                          <a:ea typeface="微软雅黑" panose="020B0503020204020204" pitchFamily="34" charset="-122"/>
                        </a:rPr>
                        <m:t>+</m:t>
                      </m:r>
                      <m:nary>
                        <m:naryPr>
                          <m:chr m:val="∑"/>
                          <m:limLoc m:val="subSup"/>
                          <m:ctrlPr>
                            <a:rPr kumimoji="1" lang="is-IS" altLang="zh-CN" sz="2800" i="1" dirty="0">
                              <a:solidFill>
                                <a:srgbClr val="09405E"/>
                              </a:solidFill>
                              <a:latin typeface="Cambria Math" charset="0"/>
                              <a:ea typeface="微软雅黑" panose="020B0503020204020204" pitchFamily="34" charset="-122"/>
                            </a:rPr>
                          </m:ctrlPr>
                        </m:naryPr>
                        <m:sub>
                          <m:r>
                            <m:rPr>
                              <m:brk m:alnAt="25"/>
                            </m:rPr>
                            <a:rPr kumimoji="1" lang="en-US" altLang="zh-CN" sz="2800" dirty="0">
                              <a:solidFill>
                                <a:srgbClr val="09405E"/>
                              </a:solidFill>
                              <a:latin typeface="Cambria Math" charset="0"/>
                              <a:ea typeface="微软雅黑" panose="020B0503020204020204" pitchFamily="34" charset="-122"/>
                            </a:rPr>
                            <m:t>𝑗</m:t>
                          </m:r>
                          <m:r>
                            <a:rPr kumimoji="1" lang="en-US" altLang="zh-CN" sz="2800" dirty="0">
                              <a:solidFill>
                                <a:srgbClr val="09405E"/>
                              </a:solidFill>
                              <a:latin typeface="Cambria Math" charset="0"/>
                              <a:ea typeface="微软雅黑" panose="020B0503020204020204" pitchFamily="34" charset="-122"/>
                            </a:rPr>
                            <m:t>=1</m:t>
                          </m:r>
                        </m:sub>
                        <m:sup>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up>
                        <m:e>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a:solidFill>
                                        <a:srgbClr val="09405E"/>
                                      </a:solidFill>
                                      <a:latin typeface="Cambria Math" charset="0"/>
                                      <a:ea typeface="微软雅黑" panose="020B0503020204020204" pitchFamily="34" charset="-122"/>
                                    </a:rPr>
                                  </m:ctrlPr>
                                </m:sSubSupPr>
                                <m:e>
                                  <m:r>
                                    <a:rPr kumimoji="1" lang="en-US" altLang="zh-CN" sz="2800" i="1">
                                      <a:solidFill>
                                        <a:srgbClr val="09405E"/>
                                      </a:solidFill>
                                      <a:latin typeface="Cambria Math" charset="0"/>
                                      <a:ea typeface="微软雅黑" panose="020B0503020204020204" pitchFamily="34" charset="-122"/>
                                    </a:rPr>
                                    <m:t>𝑥</m:t>
                                  </m:r>
                                </m:e>
                                <m:sub>
                                  <m:r>
                                    <a:rPr kumimoji="1" lang="en-US" altLang="zh-CN" sz="2800" i="1">
                                      <a:solidFill>
                                        <a:srgbClr val="09405E"/>
                                      </a:solidFill>
                                      <a:latin typeface="Cambria Math" charset="0"/>
                                      <a:ea typeface="微软雅黑" panose="020B0503020204020204" pitchFamily="34" charset="-122"/>
                                    </a:rPr>
                                    <m:t>𝑗</m:t>
                                  </m:r>
                                </m:sub>
                                <m:sup>
                                  <m:r>
                                    <a:rPr kumimoji="1" lang="en-US" altLang="zh-CN" sz="2800" i="1">
                                      <a:solidFill>
                                        <a:srgbClr val="09405E"/>
                                      </a:solidFill>
                                      <a:latin typeface="Cambria Math" charset="0"/>
                                      <a:ea typeface="微软雅黑" panose="020B0503020204020204" pitchFamily="34" charset="-122"/>
                                    </a:rPr>
                                    <m:t>2</m:t>
                                  </m:r>
                                </m:sup>
                              </m:sSubSup>
                            </m:e>
                          </m:d>
                        </m:e>
                      </m:nary>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2305888" y="3428973"/>
                <a:ext cx="5001754" cy="930639"/>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381311" y="2589726"/>
                <a:ext cx="2516265" cy="51078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r>
                        <a:rPr kumimoji="1" lang="pt-BR" altLang="zh-CN" sz="2800">
                          <a:solidFill>
                            <a:srgbClr val="09405E"/>
                          </a:solidFill>
                          <a:latin typeface="Cambria Math" charset="0"/>
                          <a:ea typeface="微软雅黑" panose="020B0503020204020204" pitchFamily="34" charset="-122"/>
                        </a:rPr>
                        <m:t>𝔼</m:t>
                      </m:r>
                      <m:d>
                        <m:dPr>
                          <m:begChr m:val="["/>
                          <m:endChr m:val="]"/>
                          <m:ctrlPr>
                            <a:rPr kumimoji="1" lang="pt-BR" altLang="zh-CN" sz="2800" i="1">
                              <a:solidFill>
                                <a:srgbClr val="09405E"/>
                              </a:solidFill>
                              <a:latin typeface="Cambria Math" charset="0"/>
                              <a:ea typeface="微软雅黑" panose="020B0503020204020204" pitchFamily="34" charset="-122"/>
                            </a:rPr>
                          </m:ctrlPr>
                        </m:dPr>
                        <m:e>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𝑤</m:t>
                              </m:r>
                            </m:e>
                            <m:sub>
                              <m:r>
                                <a:rPr kumimoji="1" lang="en-US" altLang="zh-CN" sz="2800" b="0" i="1" smtClean="0">
                                  <a:solidFill>
                                    <a:srgbClr val="09405E"/>
                                  </a:solidFill>
                                  <a:latin typeface="Cambria Math" charset="0"/>
                                  <a:ea typeface="微软雅黑" panose="020B0503020204020204" pitchFamily="34" charset="-122"/>
                                </a:rPr>
                                <m:t>𝑖</m:t>
                              </m:r>
                              <m:r>
                                <a:rPr kumimoji="1" lang="en-US" altLang="zh-CN" sz="2800" b="0" i="1" smtClean="0">
                                  <a:solidFill>
                                    <a:srgbClr val="09405E"/>
                                  </a:solidFill>
                                  <a:latin typeface="Cambria Math" charset="0"/>
                                  <a:ea typeface="微软雅黑" panose="020B0503020204020204" pitchFamily="34" charset="-122"/>
                                </a:rPr>
                                <m:t>,</m:t>
                              </m:r>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sSubSup>
                            <m:sSubSupPr>
                              <m:ctrlPr>
                                <a:rPr kumimoji="1" lang="en-US" altLang="zh-CN" sz="2800" i="1" smtClean="0">
                                  <a:solidFill>
                                    <a:srgbClr val="09405E"/>
                                  </a:solidFill>
                                  <a:latin typeface="Cambria Math" charset="0"/>
                                  <a:ea typeface="微软雅黑" panose="020B0503020204020204" pitchFamily="34" charset="-122"/>
                                </a:rPr>
                              </m:ctrlPr>
                            </m:sSubSupPr>
                            <m:e>
                              <m:r>
                                <a:rPr kumimoji="1" lang="en-US" altLang="zh-CN" sz="2800" b="0" i="1" smtClean="0">
                                  <a:solidFill>
                                    <a:srgbClr val="09405E"/>
                                  </a:solidFill>
                                  <a:latin typeface="Cambria Math" charset="0"/>
                                  <a:ea typeface="微软雅黑" panose="020B0503020204020204" pitchFamily="34" charset="-122"/>
                                </a:rPr>
                                <m:t>𝑥</m:t>
                              </m:r>
                            </m:e>
                            <m:sub>
                              <m:r>
                                <a:rPr kumimoji="1" lang="en-US" altLang="zh-CN" sz="2800" b="0" i="1" smtClean="0">
                                  <a:solidFill>
                                    <a:srgbClr val="09405E"/>
                                  </a:solidFill>
                                  <a:latin typeface="Cambria Math" charset="0"/>
                                  <a:ea typeface="微软雅黑" panose="020B0503020204020204" pitchFamily="34" charset="-122"/>
                                </a:rPr>
                                <m:t>𝑗</m:t>
                              </m:r>
                            </m:sub>
                            <m:sup>
                              <m:r>
                                <a:rPr kumimoji="1" lang="en-US" altLang="zh-CN" sz="2800" b="0" i="1" smtClean="0">
                                  <a:solidFill>
                                    <a:srgbClr val="09405E"/>
                                  </a:solidFill>
                                  <a:latin typeface="Cambria Math" charset="0"/>
                                  <a:ea typeface="微软雅黑" panose="020B0503020204020204" pitchFamily="34" charset="-122"/>
                                </a:rPr>
                                <m:t>2</m:t>
                              </m:r>
                            </m:sup>
                          </m:sSubSup>
                        </m:e>
                      </m:d>
                      <m:r>
                        <a:rPr kumimoji="1" lang="en-US" altLang="zh-CN" sz="2800" b="0" i="0" dirty="0" smtClean="0">
                          <a:solidFill>
                            <a:srgbClr val="09405E"/>
                          </a:solidFill>
                          <a:latin typeface="Cambria Math" charset="0"/>
                          <a:ea typeface="微软雅黑" panose="020B0503020204020204" pitchFamily="34" charset="-122"/>
                        </a:rPr>
                        <m:t>−</m:t>
                      </m:r>
                      <m:r>
                        <a:rPr kumimoji="1" lang="en-US" altLang="zh-CN" sz="2800" b="0" i="1" dirty="0" smtClean="0">
                          <a:solidFill>
                            <a:srgbClr val="09405E"/>
                          </a:solidFill>
                          <a:latin typeface="Cambria Math" charset="0"/>
                          <a:ea typeface="微软雅黑" panose="020B0503020204020204" pitchFamily="34" charset="-122"/>
                        </a:rPr>
                        <m:t>0</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381311" y="2589726"/>
                <a:ext cx="2516265" cy="51078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Equation"/>
              <p:cNvSpPr txBox="1"/>
              <p:nvPr/>
            </p:nvSpPr>
            <p:spPr>
              <a:xfrm>
                <a:off x="2381311" y="4725992"/>
                <a:ext cx="1719380"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kumimoji="1" lang="pt-BR" sz="2800" smtClean="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sSup>
                        <m:sSupPr>
                          <m:ctrlPr>
                            <a:rPr kumimoji="1" lang="is-IS" altLang="zh-CN" sz="2800" i="1">
                              <a:solidFill>
                                <a:srgbClr val="09405E"/>
                              </a:solidFill>
                              <a:latin typeface="Cambria Math" charset="0"/>
                              <a:ea typeface="微软雅黑" panose="020B0503020204020204" pitchFamily="34" charset="-122"/>
                            </a:rPr>
                          </m:ctrlPr>
                        </m:sSupPr>
                        <m:e>
                          <m:r>
                            <m:rPr>
                              <m:sty m:val="p"/>
                            </m:rPr>
                            <a:rPr kumimoji="1" lang="el-GR" altLang="zh-CN" sz="2800" i="1" smtClean="0">
                              <a:solidFill>
                                <a:srgbClr val="09405E"/>
                              </a:solidFill>
                              <a:latin typeface="Cambria Math" charset="0"/>
                              <a:ea typeface="Cambria Math" charset="0"/>
                              <a:cs typeface="Cambria Math" charset="0"/>
                            </a:rPr>
                            <m:t>γ</m:t>
                          </m:r>
                        </m:e>
                        <m:sup>
                          <m:r>
                            <a:rPr kumimoji="1" lang="is-IS" altLang="zh-CN" sz="2800">
                              <a:solidFill>
                                <a:srgbClr val="09405E"/>
                              </a:solidFill>
                              <a:latin typeface="Cambria Math" charset="0"/>
                              <a:ea typeface="微软雅黑" panose="020B0503020204020204" pitchFamily="34" charset="-122"/>
                            </a:rPr>
                            <m:t>2</m:t>
                          </m:r>
                        </m:sup>
                      </m:sSup>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1" name="Equation"/>
              <p:cNvSpPr txBox="1">
                <a:spLocks noRot="1" noChangeAspect="1" noMove="1" noResize="1" noEditPoints="1" noAdjustHandles="1" noChangeArrowheads="1" noChangeShapeType="1" noTextEdit="1"/>
              </p:cNvSpPr>
              <p:nvPr/>
            </p:nvSpPr>
            <p:spPr>
              <a:xfrm>
                <a:off x="2381311" y="4725992"/>
                <a:ext cx="1719380"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Equation"/>
              <p:cNvSpPr txBox="1"/>
              <p:nvPr/>
            </p:nvSpPr>
            <p:spPr>
              <a:xfrm>
                <a:off x="2515423" y="5954147"/>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2515423" y="5954147"/>
                <a:ext cx="1741759"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416053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每层输出和梯度的方差</a:t>
            </a:r>
          </a:p>
        </p:txBody>
      </p:sp>
      <p:sp>
        <p:nvSpPr>
          <p:cNvPr id="3" name="内容占位符 2"/>
          <p:cNvSpPr>
            <a:spLocks noGrp="1"/>
          </p:cNvSpPr>
          <p:nvPr>
            <p:ph sz="quarter" idx="10"/>
          </p:nvPr>
        </p:nvSpPr>
        <p:spPr/>
        <p:txBody>
          <a:bodyPr/>
          <a:lstStyle/>
          <a:p>
            <a:r>
              <a:rPr kumimoji="1" lang="zh-CN" altLang="en-US" dirty="0"/>
              <a:t>类似的，反向传播时，经过一层后梯度的方差不变，得到为：</a:t>
            </a:r>
            <a:endParaRPr kumimoji="1" lang="en-US" altLang="zh-CN" dirty="0"/>
          </a:p>
          <a:p>
            <a:endParaRPr kumimoji="1" lang="en-US" altLang="zh-CN" dirty="0"/>
          </a:p>
          <a:p>
            <a:endParaRPr kumimoji="1" lang="en-US" altLang="zh-CN" dirty="0"/>
          </a:p>
          <a:p>
            <a:endParaRPr kumimoji="1" lang="en-US" altLang="zh-CN" dirty="0"/>
          </a:p>
          <a:p>
            <a:r>
              <a:rPr kumimoji="1" lang="zh-CN" altLang="en-US" dirty="0"/>
              <a:t>因此，要使该层输出和梯度的方差都不变，</a:t>
            </a:r>
          </a:p>
        </p:txBody>
      </p:sp>
      <mc:AlternateContent xmlns:mc="http://schemas.openxmlformats.org/markup-compatibility/2006" xmlns:a14="http://schemas.microsoft.com/office/drawing/2010/main">
        <mc:Choice Requires="a14">
          <p:sp>
            <p:nvSpPr>
              <p:cNvPr id="13" name="Equation"/>
              <p:cNvSpPr txBox="1"/>
              <p:nvPr/>
            </p:nvSpPr>
            <p:spPr>
              <a:xfrm>
                <a:off x="1802191" y="2040515"/>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3" name="Equation"/>
              <p:cNvSpPr txBox="1">
                <a:spLocks noRot="1" noChangeAspect="1" noMove="1" noResize="1" noEditPoints="1" noAdjustHandles="1" noChangeArrowheads="1" noChangeShapeType="1" noTextEdit="1"/>
              </p:cNvSpPr>
              <p:nvPr/>
            </p:nvSpPr>
            <p:spPr>
              <a:xfrm>
                <a:off x="1802191" y="2040515"/>
                <a:ext cx="1972591" cy="430887"/>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1881439" y="4143634"/>
                <a:ext cx="1972591"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smtClean="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2" name="Equation"/>
              <p:cNvSpPr txBox="1">
                <a:spLocks noRot="1" noChangeAspect="1" noMove="1" noResize="1" noEditPoints="1" noAdjustHandles="1" noChangeArrowheads="1" noChangeShapeType="1" noTextEdit="1"/>
              </p:cNvSpPr>
              <p:nvPr/>
            </p:nvSpPr>
            <p:spPr>
              <a:xfrm>
                <a:off x="1881439" y="4143634"/>
                <a:ext cx="1972591" cy="430887"/>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Equation"/>
              <p:cNvSpPr txBox="1"/>
              <p:nvPr/>
            </p:nvSpPr>
            <p:spPr>
              <a:xfrm>
                <a:off x="1881981" y="3531541"/>
                <a:ext cx="1741759" cy="430887"/>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kumimoji="1" lang="en-US" altLang="zh-CN" sz="2800" i="1" dirty="0" smtClean="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1" smtClean="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4" name="Equation"/>
              <p:cNvSpPr txBox="1">
                <a:spLocks noRot="1" noChangeAspect="1" noMove="1" noResize="1" noEditPoints="1" noAdjustHandles="1" noChangeArrowheads="1" noChangeShapeType="1" noTextEdit="1"/>
              </p:cNvSpPr>
              <p:nvPr/>
            </p:nvSpPr>
            <p:spPr>
              <a:xfrm>
                <a:off x="1881981" y="3531541"/>
                <a:ext cx="1741759" cy="430887"/>
              </a:xfrm>
              <a:prstGeom prst="rect">
                <a:avLst/>
              </a:prstGeom>
              <a:blipFill rotWithShape="0">
                <a:blip r:embed="rId4"/>
                <a:stretch>
                  <a:fillRect/>
                </a:stretch>
              </a:blipFill>
              <a:ln w="12700">
                <a:miter lim="400000"/>
              </a:ln>
            </p:spPr>
            <p:txBody>
              <a:bodyPr/>
              <a:lstStyle/>
              <a:p>
                <a:r>
                  <a:rPr lang="zh-CN" altLang="en-US">
                    <a:noFill/>
                  </a:rPr>
                  <a:t> </a:t>
                </a:r>
              </a:p>
            </p:txBody>
          </p:sp>
        </mc:Fallback>
      </mc:AlternateContent>
      <p:sp>
        <p:nvSpPr>
          <p:cNvPr id="4" name="右箭头 3"/>
          <p:cNvSpPr/>
          <p:nvPr/>
        </p:nvSpPr>
        <p:spPr bwMode="auto">
          <a:xfrm>
            <a:off x="4206240" y="3962428"/>
            <a:ext cx="621792" cy="181206"/>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Equation"/>
              <p:cNvSpPr txBox="1"/>
              <p:nvPr/>
            </p:nvSpPr>
            <p:spPr>
              <a:xfrm>
                <a:off x="5040470" y="3649715"/>
                <a:ext cx="3721210" cy="806631"/>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f>
                        <m:fPr>
                          <m:ctrlPr>
                            <a:rPr kumimoji="1" lang="el-GR" altLang="zh-CN" sz="2800" i="1" dirty="0">
                              <a:solidFill>
                                <a:srgbClr val="09405E"/>
                              </a:solidFill>
                              <a:latin typeface="Cambria Math" charset="0"/>
                              <a:ea typeface="微软雅黑" panose="020B0503020204020204" pitchFamily="34" charset="-122"/>
                            </a:rPr>
                          </m:ctrlPr>
                        </m:fPr>
                        <m:num>
                          <m:r>
                            <a:rPr kumimoji="1" lang="en-US" altLang="zh-CN" sz="2800" i="1" dirty="0">
                              <a:solidFill>
                                <a:srgbClr val="09405E"/>
                              </a:solidFill>
                              <a:latin typeface="Cambria Math" charset="0"/>
                              <a:ea typeface="微软雅黑" panose="020B0503020204020204" pitchFamily="34" charset="-122"/>
                            </a:rPr>
                            <m:t>1</m:t>
                          </m:r>
                        </m:num>
                        <m:den>
                          <m:r>
                            <a:rPr kumimoji="1" lang="el-GR" altLang="zh-CN" sz="2800" i="1" dirty="0">
                              <a:solidFill>
                                <a:srgbClr val="09405E"/>
                              </a:solidFill>
                              <a:latin typeface="Cambria Math" charset="0"/>
                              <a:ea typeface="微软雅黑" panose="020B0503020204020204" pitchFamily="34" charset="-122"/>
                            </a:rPr>
                            <m:t>2</m:t>
                          </m:r>
                        </m:den>
                      </m:f>
                      <m:d>
                        <m:dPr>
                          <m:ctrlPr>
                            <a:rPr kumimoji="1" lang="is-IS" altLang="zh-CN" sz="2800" i="1" dirty="0">
                              <a:solidFill>
                                <a:srgbClr val="09405E"/>
                              </a:solidFill>
                              <a:latin typeface="Cambria Math" charset="0"/>
                              <a:ea typeface="微软雅黑" panose="020B0503020204020204" pitchFamily="34" charset="-122"/>
                            </a:rPr>
                          </m:ctrlPr>
                        </m:dPr>
                        <m:e>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i="1">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e>
                      </m:d>
                      <m:r>
                        <a:rPr kumimoji="1" lang="en-US" altLang="zh-CN" sz="2800" i="1" dirty="0">
                          <a:solidFill>
                            <a:srgbClr val="09405E"/>
                          </a:solidFill>
                          <a:latin typeface="Cambria Math" charset="0"/>
                          <a:ea typeface="微软雅黑" panose="020B0503020204020204" pitchFamily="34" charset="-122"/>
                        </a:rPr>
                        <m:t>=1</m:t>
                      </m:r>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5" name="Equation"/>
              <p:cNvSpPr txBox="1">
                <a:spLocks noRot="1" noChangeAspect="1" noMove="1" noResize="1" noEditPoints="1" noAdjustHandles="1" noChangeArrowheads="1" noChangeShapeType="1" noTextEdit="1"/>
              </p:cNvSpPr>
              <p:nvPr/>
            </p:nvSpPr>
            <p:spPr>
              <a:xfrm>
                <a:off x="5040470" y="3649715"/>
                <a:ext cx="3721210" cy="806631"/>
              </a:xfrm>
              <a:prstGeom prst="rect">
                <a:avLst/>
              </a:prstGeom>
              <a:blipFill rotWithShape="0">
                <a:blip r:embed="rId5"/>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Equation"/>
              <p:cNvSpPr txBox="1"/>
              <p:nvPr/>
            </p:nvSpPr>
            <p:spPr>
              <a:xfrm>
                <a:off x="5040470" y="4871283"/>
                <a:ext cx="2567626" cy="88222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kumimoji="1" lang="is-IS" altLang="zh-CN" sz="2800" i="1">
                              <a:solidFill>
                                <a:srgbClr val="09405E"/>
                              </a:solidFill>
                              <a:latin typeface="Cambria Math" charset="0"/>
                              <a:ea typeface="微软雅黑" panose="020B0503020204020204" pitchFamily="34" charset="-122"/>
                            </a:rPr>
                          </m:ctrlPr>
                        </m:sSupPr>
                        <m:e>
                          <m:r>
                            <a:rPr kumimoji="1" lang="is-IS" altLang="zh-CN" sz="2800">
                              <a:solidFill>
                                <a:srgbClr val="09405E"/>
                              </a:solidFill>
                              <a:latin typeface="Cambria Math" charset="0"/>
                              <a:ea typeface="微软雅黑" panose="020B0503020204020204" pitchFamily="34" charset="-122"/>
                            </a:rPr>
                            <m:t>𝜎</m:t>
                          </m:r>
                        </m:e>
                        <m:sup>
                          <m:r>
                            <a:rPr kumimoji="1" lang="is-IS" altLang="zh-CN" sz="2800">
                              <a:solidFill>
                                <a:srgbClr val="09405E"/>
                              </a:solidFill>
                              <a:latin typeface="Cambria Math" charset="0"/>
                              <a:ea typeface="微软雅黑" panose="020B0503020204020204" pitchFamily="34" charset="-122"/>
                            </a:rPr>
                            <m:t>2</m:t>
                          </m:r>
                        </m:sup>
                      </m:sSup>
                      <m:r>
                        <a:rPr kumimoji="1" lang="en-US" altLang="zh-CN" sz="2800" b="0" i="0" smtClean="0">
                          <a:solidFill>
                            <a:srgbClr val="09405E"/>
                          </a:solidFill>
                          <a:latin typeface="Cambria Math" charset="0"/>
                          <a:ea typeface="微软雅黑" panose="020B0503020204020204" pitchFamily="34" charset="-122"/>
                        </a:rPr>
                        <m:t>=</m:t>
                      </m:r>
                      <m:f>
                        <m:fPr>
                          <m:ctrlPr>
                            <a:rPr kumimoji="1" lang="el-GR" altLang="zh-CN" sz="2800" i="1">
                              <a:solidFill>
                                <a:srgbClr val="09405E"/>
                              </a:solidFill>
                              <a:latin typeface="Cambria Math" charset="0"/>
                              <a:ea typeface="微软雅黑" panose="020B0503020204020204" pitchFamily="34" charset="-122"/>
                            </a:rPr>
                          </m:ctrlPr>
                        </m:fPr>
                        <m:num>
                          <m:r>
                            <a:rPr kumimoji="1" lang="en-US" altLang="zh-CN" sz="2800" i="1">
                              <a:solidFill>
                                <a:srgbClr val="09405E"/>
                              </a:solidFill>
                              <a:latin typeface="Cambria Math" charset="0"/>
                              <a:ea typeface="微软雅黑" panose="020B0503020204020204" pitchFamily="34" charset="-122"/>
                            </a:rPr>
                            <m:t>2</m:t>
                          </m:r>
                        </m:num>
                        <m:den>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dirty="0">
                                  <a:solidFill>
                                    <a:srgbClr val="09405E"/>
                                  </a:solidFill>
                                  <a:latin typeface="Cambria Math" charset="0"/>
                                  <a:ea typeface="微软雅黑" panose="020B0503020204020204" pitchFamily="34" charset="-122"/>
                                </a:rPr>
                                <m:t>in</m:t>
                              </m:r>
                            </m:sub>
                          </m:sSub>
                          <m:r>
                            <a:rPr kumimoji="1" lang="en-US" altLang="zh-CN" sz="2800" i="1" dirty="0">
                              <a:solidFill>
                                <a:srgbClr val="09405E"/>
                              </a:solidFill>
                              <a:latin typeface="Cambria Math" charset="0"/>
                              <a:ea typeface="微软雅黑" panose="020B0503020204020204" pitchFamily="34" charset="-122"/>
                            </a:rPr>
                            <m:t>+</m:t>
                          </m:r>
                          <m:sSub>
                            <m:sSubPr>
                              <m:ctrlPr>
                                <a:rPr kumimoji="1" lang="en-US" altLang="zh-CN" sz="2800" i="1" dirty="0">
                                  <a:solidFill>
                                    <a:srgbClr val="09405E"/>
                                  </a:solidFill>
                                  <a:latin typeface="Cambria Math" charset="0"/>
                                  <a:ea typeface="微软雅黑" panose="020B0503020204020204" pitchFamily="34" charset="-122"/>
                                </a:rPr>
                              </m:ctrlPr>
                            </m:sSubPr>
                            <m:e>
                              <m:r>
                                <a:rPr kumimoji="1" lang="en-US" altLang="zh-CN" sz="2800" dirty="0">
                                  <a:solidFill>
                                    <a:srgbClr val="09405E"/>
                                  </a:solidFill>
                                  <a:latin typeface="Cambria Math" charset="0"/>
                                  <a:ea typeface="微软雅黑" panose="020B0503020204020204" pitchFamily="34" charset="-122"/>
                                </a:rPr>
                                <m:t>𝑁</m:t>
                              </m:r>
                            </m:e>
                            <m:sub>
                              <m:r>
                                <m:rPr>
                                  <m:sty m:val="p"/>
                                </m:rPr>
                                <a:rPr kumimoji="1" lang="en-US" altLang="zh-CN" sz="2800" i="1" dirty="0">
                                  <a:solidFill>
                                    <a:srgbClr val="09405E"/>
                                  </a:solidFill>
                                  <a:latin typeface="Cambria Math" charset="0"/>
                                  <a:ea typeface="微软雅黑" panose="020B0503020204020204" pitchFamily="34" charset="-122"/>
                                </a:rPr>
                                <m:t>out</m:t>
                              </m:r>
                            </m:sub>
                          </m:sSub>
                        </m:den>
                      </m:f>
                    </m:oMath>
                  </m:oMathPara>
                </a14:m>
                <a:endParaRPr kumimoji="1"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16" name="Equation"/>
              <p:cNvSpPr txBox="1">
                <a:spLocks noRot="1" noChangeAspect="1" noMove="1" noResize="1" noEditPoints="1" noAdjustHandles="1" noChangeArrowheads="1" noChangeShapeType="1" noTextEdit="1"/>
              </p:cNvSpPr>
              <p:nvPr/>
            </p:nvSpPr>
            <p:spPr>
              <a:xfrm>
                <a:off x="5040470" y="4871283"/>
                <a:ext cx="2567626" cy="882229"/>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76267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Xavier</a:t>
            </a:r>
            <a:r>
              <a:rPr lang="zh-CN" altLang="zh-CN" dirty="0"/>
              <a:t>初始化 </a:t>
            </a:r>
            <a:endParaRPr kumimoji="1" lang="zh-CN" altLang="en-US" dirty="0"/>
          </a:p>
        </p:txBody>
      </p:sp>
      <p:sp>
        <p:nvSpPr>
          <p:cNvPr id="3" name="内容占位符 2"/>
          <p:cNvSpPr>
            <a:spLocks noGrp="1"/>
          </p:cNvSpPr>
          <p:nvPr>
            <p:ph sz="quarter" idx="10"/>
          </p:nvPr>
        </p:nvSpPr>
        <p:spPr>
          <a:xfrm>
            <a:off x="630237" y="1147763"/>
            <a:ext cx="11364474" cy="5237271"/>
          </a:xfrm>
        </p:spPr>
        <p:txBody>
          <a:bodyPr/>
          <a:lstStyle/>
          <a:p>
            <a:r>
              <a:rPr lang="zh-CN" altLang="zh-CN" dirty="0"/>
              <a:t>保持各层的激活值的方差和梯度的方差在传播过程中保持一致</a:t>
            </a:r>
            <a:endParaRPr lang="en-US" altLang="zh-CN" dirty="0"/>
          </a:p>
          <a:p>
            <a:endParaRPr lang="en-US" altLang="zh-CN" dirty="0"/>
          </a:p>
          <a:p>
            <a:r>
              <a:rPr lang="zh-CN" altLang="en-US" dirty="0"/>
              <a:t>假设激活函数为线性函数，推导得出：</a:t>
            </a:r>
            <a:r>
              <a:rPr lang="zh-CN" altLang="zh-CN" dirty="0"/>
              <a:t> </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712904" y="2511523"/>
                <a:ext cx="3578608"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r>
                        <a:rPr lang="zh-CN" altLang="en-US" sz="2800">
                          <a:solidFill>
                            <a:srgbClr val="09405E"/>
                          </a:solidFill>
                          <a:latin typeface="Cambria Math" charset="0"/>
                          <a:ea typeface="微软雅黑" panose="020B0503020204020204" pitchFamily="34" charset="-122"/>
                        </a:rPr>
                        <m:t>[</m:t>
                      </m:r>
                      <m:r>
                        <a:rPr lang="zh-CN" altLang="en-US" sz="2800">
                          <a:solidFill>
                            <a:srgbClr val="09405E"/>
                          </a:solidFill>
                          <a:latin typeface="Cambria Math" charset="0"/>
                          <a:ea typeface="微软雅黑" panose="020B0503020204020204" pitchFamily="34" charset="-122"/>
                        </a:rPr>
                        <m:t>𝑊</m:t>
                      </m:r>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2</m:t>
                          </m:r>
                        </m:num>
                        <m:den>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712904" y="2511523"/>
                <a:ext cx="3578608" cy="97456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2904" y="3812041"/>
                <a:ext cx="3154133"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𝑖𝑛</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该层输入的数目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712904" y="3812041"/>
                <a:ext cx="3154133" cy="461665"/>
              </a:xfrm>
              <a:prstGeom prst="rect">
                <a:avLst/>
              </a:prstGeom>
              <a:blipFill rotWithShape="0">
                <a:blip r:embed="rId4"/>
                <a:stretch>
                  <a:fillRect l="-38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12904" y="4349022"/>
                <a:ext cx="3335850" cy="461665"/>
              </a:xfrm>
              <a:prstGeom prst="rect">
                <a:avLst/>
              </a:prstGeom>
            </p:spPr>
            <p:txBody>
              <a:bodyPr wrap="none">
                <a:spAutoFit/>
              </a:bodyPr>
              <a:lstStyle/>
              <a:p>
                <a14:m>
                  <m:oMath xmlns:m="http://schemas.openxmlformats.org/officeDocument/2006/math">
                    <m:sSub>
                      <m:sSubPr>
                        <m:ctrlPr>
                          <a:rPr lang="zh-CN" altLang="zh-CN" sz="2400" i="1">
                            <a:solidFill>
                              <a:srgbClr val="09405E"/>
                            </a:solidFill>
                            <a:latin typeface="Cambria Math" charset="0"/>
                            <a:ea typeface="微软雅黑" panose="020B0503020204020204" pitchFamily="34" charset="-122"/>
                          </a:rPr>
                        </m:ctrlPr>
                      </m:sSubPr>
                      <m:e>
                        <m:r>
                          <a:rPr lang="en-US" altLang="zh-CN" sz="2400">
                            <a:solidFill>
                              <a:srgbClr val="09405E"/>
                            </a:solidFill>
                            <a:latin typeface="Cambria Math" charset="0"/>
                            <a:ea typeface="微软雅黑" panose="020B0503020204020204" pitchFamily="34" charset="-122"/>
                          </a:rPr>
                          <m:t>𝑁</m:t>
                        </m:r>
                      </m:e>
                      <m:sub>
                        <m:r>
                          <a:rPr lang="en-US" altLang="zh-CN" sz="2400">
                            <a:solidFill>
                              <a:srgbClr val="09405E"/>
                            </a:solidFill>
                            <a:latin typeface="Cambria Math" charset="0"/>
                            <a:ea typeface="微软雅黑" panose="020B0503020204020204" pitchFamily="34" charset="-122"/>
                          </a:rPr>
                          <m:t>𝑜𝑢𝑡</m:t>
                        </m:r>
                      </m:sub>
                    </m:sSub>
                  </m:oMath>
                </a14:m>
                <a:r>
                  <a:rPr lang="zh-CN" altLang="en-US" sz="2400" dirty="0">
                    <a:solidFill>
                      <a:srgbClr val="09405E"/>
                    </a:solidFill>
                    <a:latin typeface="微软雅黑" panose="020B0503020204020204" pitchFamily="34" charset="-122"/>
                    <a:ea typeface="微软雅黑" panose="020B0503020204020204" pitchFamily="34" charset="-122"/>
                  </a:rPr>
                  <a:t>：</a:t>
                </a:r>
                <a:r>
                  <a:rPr lang="zh-CN" altLang="zh-CN" sz="2400" dirty="0">
                    <a:solidFill>
                      <a:srgbClr val="09405E"/>
                    </a:solidFill>
                    <a:latin typeface="微软雅黑" panose="020B0503020204020204" pitchFamily="34" charset="-122"/>
                    <a:ea typeface="微软雅黑" panose="020B0503020204020204" pitchFamily="34" charset="-122"/>
                  </a:rPr>
                  <a:t>该层输</a:t>
                </a:r>
                <a:r>
                  <a:rPr lang="zh-CN" altLang="en-US" sz="2400" dirty="0">
                    <a:solidFill>
                      <a:srgbClr val="09405E"/>
                    </a:solidFill>
                    <a:latin typeface="微软雅黑" panose="020B0503020204020204" pitchFamily="34" charset="-122"/>
                    <a:ea typeface="微软雅黑" panose="020B0503020204020204" pitchFamily="34" charset="-122"/>
                  </a:rPr>
                  <a:t>出</a:t>
                </a:r>
                <a:r>
                  <a:rPr lang="zh-CN" altLang="zh-CN" sz="2400" dirty="0">
                    <a:solidFill>
                      <a:srgbClr val="09405E"/>
                    </a:solidFill>
                    <a:latin typeface="微软雅黑" panose="020B0503020204020204" pitchFamily="34" charset="-122"/>
                    <a:ea typeface="微软雅黑" panose="020B0503020204020204" pitchFamily="34" charset="-122"/>
                  </a:rPr>
                  <a:t>的数目 </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712904" y="4349022"/>
                <a:ext cx="3335850" cy="461665"/>
              </a:xfrm>
              <a:prstGeom prst="rect">
                <a:avLst/>
              </a:prstGeom>
              <a:blipFill rotWithShape="0">
                <a:blip r:embed="rId5"/>
                <a:stretch>
                  <a:fillRect l="-366" t="-10526" b="-28947"/>
                </a:stretch>
              </a:blipFill>
            </p:spPr>
            <p:txBody>
              <a:bodyPr/>
              <a:lstStyle/>
              <a:p>
                <a:r>
                  <a:rPr lang="zh-CN" altLang="en-US">
                    <a:noFill/>
                  </a:rPr>
                  <a:t> </a:t>
                </a:r>
              </a:p>
            </p:txBody>
          </p:sp>
        </mc:Fallback>
      </mc:AlternateContent>
      <p:pic>
        <p:nvPicPr>
          <p:cNvPr id="7" name="Picture"/>
          <p:cNvPicPr/>
          <p:nvPr/>
        </p:nvPicPr>
        <p:blipFill>
          <a:blip r:embed="rId6"/>
          <a:stretch>
            <a:fillRect/>
          </a:stretch>
        </p:blipFill>
        <p:spPr bwMode="auto">
          <a:xfrm>
            <a:off x="7077456" y="2176272"/>
            <a:ext cx="4480560" cy="3849712"/>
          </a:xfrm>
          <a:prstGeom prst="rect">
            <a:avLst/>
          </a:prstGeom>
          <a:noFill/>
          <a:ln w="9525">
            <a:noFill/>
            <a:headEnd/>
            <a:tailEnd/>
          </a:ln>
        </p:spPr>
      </p:pic>
      <p:sp>
        <p:nvSpPr>
          <p:cNvPr id="8" name="矩形 7"/>
          <p:cNvSpPr/>
          <p:nvPr/>
        </p:nvSpPr>
        <p:spPr>
          <a:xfrm>
            <a:off x="7363594" y="6016928"/>
            <a:ext cx="4631117" cy="707886"/>
          </a:xfrm>
          <a:prstGeom prst="rect">
            <a:avLst/>
          </a:prstGeom>
        </p:spPr>
        <p:txBody>
          <a:bodyPr wrap="square">
            <a:spAutoFit/>
          </a:bodyPr>
          <a:lstStyle/>
          <a:p>
            <a:r>
              <a:rPr lang="zh-CN" altLang="en-US" sz="2000" dirty="0">
                <a:solidFill>
                  <a:srgbClr val="09405E"/>
                </a:solidFill>
                <a:latin typeface="微软雅黑" panose="020B0503020204020204" pitchFamily="34" charset="-122"/>
                <a:ea typeface="微软雅黑" panose="020B0503020204020204" pitchFamily="34" charset="-122"/>
              </a:rPr>
              <a:t>对</a:t>
            </a:r>
            <a:r>
              <a:rPr lang="zh-CN" altLang="zh-CN" sz="2000" dirty="0">
                <a:solidFill>
                  <a:srgbClr val="09405E"/>
                </a:solidFill>
                <a:latin typeface="微软雅黑" panose="020B0503020204020204" pitchFamily="34" charset="-122"/>
                <a:ea typeface="微软雅黑" panose="020B0503020204020204" pitchFamily="34" charset="-122"/>
              </a:rPr>
              <a:t>激活函数</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 </a:t>
            </a:r>
            <a:r>
              <a:rPr lang="zh-CN" altLang="en-US"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后续层的输出依然保持较好的高斯分布 </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p:cNvSpPr/>
              <p:nvPr/>
            </p:nvSpPr>
            <p:spPr>
              <a:xfrm>
                <a:off x="193542" y="5150467"/>
                <a:ext cx="6733357" cy="1631216"/>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激活函数取</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en-US" sz="2000" dirty="0">
                    <a:solidFill>
                      <a:srgbClr val="09405E"/>
                    </a:solidFill>
                    <a:latin typeface="微软雅黑" panose="020B0503020204020204" pitchFamily="34" charset="-122"/>
                    <a:ea typeface="微软雅黑" panose="020B0503020204020204" pitchFamily="34" charset="-122"/>
                  </a:rPr>
                  <a:t>，且</a:t>
                </a:r>
                <a14:m>
                  <m:oMath xmlns:m="http://schemas.openxmlformats.org/officeDocument/2006/math">
                    <m:r>
                      <a:rPr lang="en-US" altLang="zh-CN" sz="2000" b="1" i="1" dirty="0" smtClean="0">
                        <a:solidFill>
                          <a:srgbClr val="09405E"/>
                        </a:solidFill>
                        <a:latin typeface="Cambria Math" charset="0"/>
                        <a:ea typeface="微软雅黑" panose="020B0503020204020204" pitchFamily="34" charset="-122"/>
                      </a:rPr>
                      <m:t>𝒙</m:t>
                    </m:r>
                    <m:r>
                      <a:rPr lang="en-US" altLang="zh-CN" sz="2000" b="1" dirty="0">
                        <a:solidFill>
                          <a:srgbClr val="09405E"/>
                        </a:solidFill>
                        <a:latin typeface="Cambria Math" charset="0"/>
                        <a:ea typeface="微软雅黑" panose="020B0503020204020204" pitchFamily="34" charset="-122"/>
                      </a:rPr>
                      <m:t>,</m:t>
                    </m:r>
                    <m:r>
                      <a:rPr lang="en-US" altLang="zh-CN" sz="2000" b="1" i="1" dirty="0" smtClean="0">
                        <a:solidFill>
                          <a:srgbClr val="09405E"/>
                        </a:solidFill>
                        <a:latin typeface="Cambria Math" charset="0"/>
                        <a:ea typeface="微软雅黑" panose="020B0503020204020204" pitchFamily="34" charset="-122"/>
                      </a:rPr>
                      <m:t>𝑾</m:t>
                    </m:r>
                  </m:oMath>
                </a14:m>
                <a:r>
                  <a:rPr lang="zh-CN" altLang="zh-CN" sz="2000" dirty="0">
                    <a:solidFill>
                      <a:srgbClr val="09405E"/>
                    </a:solidFill>
                    <a:latin typeface="微软雅黑" panose="020B0503020204020204" pitchFamily="34" charset="-122"/>
                    <a:ea typeface="微软雅黑" panose="020B0503020204020204" pitchFamily="34" charset="-122"/>
                  </a:rPr>
                  <a:t>很小时，他们的乘积之和也较小，</a:t>
                </a:r>
                <a:r>
                  <a:rPr lang="en-US" altLang="zh-CN" sz="2000" dirty="0">
                    <a:solidFill>
                      <a:srgbClr val="09405E"/>
                    </a:solidFill>
                    <a:latin typeface="微软雅黑" panose="020B0503020204020204" pitchFamily="34" charset="-122"/>
                    <a:ea typeface="微软雅黑" panose="020B0503020204020204" pitchFamily="34" charset="-122"/>
                  </a:rPr>
                  <a:t>sigmoid</a:t>
                </a:r>
                <a:r>
                  <a:rPr lang="zh-CN" altLang="zh-CN" sz="2000" dirty="0">
                    <a:solidFill>
                      <a:srgbClr val="09405E"/>
                    </a:solidFill>
                    <a:latin typeface="微软雅黑" panose="020B0503020204020204" pitchFamily="34" charset="-122"/>
                    <a:ea typeface="微软雅黑" panose="020B0503020204020204" pitchFamily="34" charset="-122"/>
                  </a:rPr>
                  <a:t>和</a:t>
                </a:r>
                <a:r>
                  <a:rPr lang="en-US" altLang="zh-CN" sz="2000" dirty="0" err="1">
                    <a:solidFill>
                      <a:srgbClr val="09405E"/>
                    </a:solidFill>
                    <a:latin typeface="微软雅黑" panose="020B0503020204020204" pitchFamily="34" charset="-122"/>
                    <a:ea typeface="微软雅黑" panose="020B0503020204020204" pitchFamily="34" charset="-122"/>
                  </a:rPr>
                  <a:t>tanh</a:t>
                </a:r>
                <a:r>
                  <a:rPr lang="zh-CN" altLang="zh-CN" sz="2000" dirty="0">
                    <a:solidFill>
                      <a:srgbClr val="09405E"/>
                    </a:solidFill>
                    <a:latin typeface="微软雅黑" panose="020B0503020204020204" pitchFamily="34" charset="-122"/>
                    <a:ea typeface="微软雅黑" panose="020B0503020204020204" pitchFamily="34" charset="-122"/>
                  </a:rPr>
                  <a:t>在</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附件的表现与线性相似，梯度接近</a:t>
                </a:r>
                <a:r>
                  <a:rPr lang="en-US" altLang="zh-CN" sz="2000" dirty="0">
                    <a:solidFill>
                      <a:srgbClr val="09405E"/>
                    </a:solidFill>
                    <a:latin typeface="微软雅黑" panose="020B0503020204020204" pitchFamily="34" charset="-122"/>
                    <a:ea typeface="微软雅黑" panose="020B0503020204020204" pitchFamily="34" charset="-122"/>
                  </a:rPr>
                  <a:t> 1</a:t>
                </a:r>
                <a:r>
                  <a:rPr lang="zh-CN" altLang="zh-CN" sz="2000" dirty="0">
                    <a:solidFill>
                      <a:srgbClr val="09405E"/>
                    </a:solidFill>
                    <a:latin typeface="微软雅黑" panose="020B0503020204020204" pitchFamily="34" charset="-122"/>
                    <a:ea typeface="微软雅黑" panose="020B0503020204020204" pitchFamily="34" charset="-122"/>
                  </a:rPr>
                  <a:t> </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en-US" altLang="zh-CN" sz="2000" dirty="0">
                    <a:solidFill>
                      <a:srgbClr val="09405E"/>
                    </a:solidFill>
                    <a:latin typeface="微软雅黑" panose="020B0503020204020204" pitchFamily="34" charset="-122"/>
                    <a:ea typeface="微软雅黑" panose="020B0503020204020204" pitchFamily="34" charset="-122"/>
                  </a:rPr>
                  <a:t>Xavier </a:t>
                </a:r>
                <a:r>
                  <a:rPr lang="zh-CN" altLang="zh-CN" sz="2000" dirty="0">
                    <a:solidFill>
                      <a:srgbClr val="09405E"/>
                    </a:solidFill>
                    <a:latin typeface="微软雅黑" panose="020B0503020204020204" pitchFamily="34" charset="-122"/>
                    <a:ea typeface="微软雅黑" panose="020B0503020204020204" pitchFamily="34" charset="-122"/>
                  </a:rPr>
                  <a:t>初始化</a:t>
                </a:r>
                <a:r>
                  <a:rPr lang="en-US" altLang="zh-CN" sz="2000" dirty="0" err="1">
                    <a:solidFill>
                      <a:srgbClr val="09405E"/>
                    </a:solidFill>
                    <a:latin typeface="微软雅黑" panose="020B0503020204020204" pitchFamily="34" charset="-122"/>
                    <a:ea typeface="微软雅黑" panose="020B0503020204020204" pitchFamily="34" charset="-122"/>
                  </a:rPr>
                  <a:t>ReLU</a:t>
                </a:r>
                <a:r>
                  <a:rPr lang="en-US" altLang="zh-CN" sz="2000" dirty="0">
                    <a:solidFill>
                      <a:srgbClr val="09405E"/>
                    </a:solidFill>
                    <a:latin typeface="微软雅黑" panose="020B0503020204020204" pitchFamily="34" charset="-122"/>
                    <a:ea typeface="微软雅黑" panose="020B0503020204020204" pitchFamily="34" charset="-122"/>
                  </a:rPr>
                  <a:t> </a:t>
                </a:r>
                <a:r>
                  <a:rPr lang="zh-CN" altLang="zh-CN" sz="2000" dirty="0">
                    <a:solidFill>
                      <a:srgbClr val="09405E"/>
                    </a:solidFill>
                    <a:latin typeface="微软雅黑" panose="020B0503020204020204" pitchFamily="34" charset="-122"/>
                    <a:ea typeface="微软雅黑" panose="020B0503020204020204" pitchFamily="34" charset="-122"/>
                  </a:rPr>
                  <a:t>激活函数无能能力</a:t>
                </a:r>
                <a:r>
                  <a:rPr lang="zh-CN" altLang="en-US"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因为当输入小于</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时，</a:t>
                </a:r>
                <a:r>
                  <a:rPr lang="en-US" altLang="zh-CN" sz="2000" dirty="0" err="1">
                    <a:solidFill>
                      <a:srgbClr val="09405E"/>
                    </a:solidFill>
                    <a:latin typeface="微软雅黑" panose="020B0503020204020204" pitchFamily="34" charset="-122"/>
                    <a:ea typeface="微软雅黑" panose="020B0503020204020204" pitchFamily="34" charset="-122"/>
                  </a:rPr>
                  <a:t>ReLU</a:t>
                </a:r>
                <a:r>
                  <a:rPr lang="zh-CN" altLang="zh-CN" sz="2000" dirty="0">
                    <a:solidFill>
                      <a:srgbClr val="09405E"/>
                    </a:solidFill>
                    <a:latin typeface="微软雅黑" panose="020B0503020204020204" pitchFamily="34" charset="-122"/>
                    <a:ea typeface="微软雅黑" panose="020B0503020204020204" pitchFamily="34" charset="-122"/>
                  </a:rPr>
                  <a:t>激活函数输出为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，不满足线性假设。</a:t>
                </a:r>
                <a:endParaRPr lang="zh-CN" altLang="en-US" sz="20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193542" y="5150467"/>
                <a:ext cx="6733357" cy="1631216"/>
              </a:xfrm>
              <a:prstGeom prst="rect">
                <a:avLst/>
              </a:prstGeom>
              <a:blipFill rotWithShape="0">
                <a:blip r:embed="rId7"/>
                <a:stretch>
                  <a:fillRect l="-996" t="-2247" r="-543"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3405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t>
            </a:r>
            <a:r>
              <a:rPr lang="zh-CN" altLang="zh-CN" dirty="0"/>
              <a:t>初始化</a:t>
            </a:r>
            <a:endParaRPr kumimoji="1" lang="zh-CN" altLang="en-US" dirty="0"/>
          </a:p>
        </p:txBody>
      </p:sp>
      <p:sp>
        <p:nvSpPr>
          <p:cNvPr id="3" name="内容占位符 2"/>
          <p:cNvSpPr>
            <a:spLocks noGrp="1"/>
          </p:cNvSpPr>
          <p:nvPr>
            <p:ph sz="quarter" idx="10"/>
          </p:nvPr>
        </p:nvSpPr>
        <p:spPr>
          <a:xfrm>
            <a:off x="630237" y="1147763"/>
            <a:ext cx="11165523" cy="5237271"/>
          </a:xfrm>
        </p:spPr>
        <p:txBody>
          <a:bodyPr/>
          <a:lstStyle/>
          <a:p>
            <a:r>
              <a:rPr lang="zh-CN" altLang="zh-CN" dirty="0"/>
              <a:t>在</a:t>
            </a:r>
            <a:r>
              <a:rPr lang="en-US" altLang="zh-CN" dirty="0"/>
              <a:t>ReLU</a:t>
            </a:r>
            <a:r>
              <a:rPr lang="zh-CN" altLang="zh-CN" dirty="0"/>
              <a:t>网络中，假定每一层有一半的神经元被激活（输入大于</a:t>
            </a:r>
            <a:r>
              <a:rPr lang="en-US" altLang="zh-CN" dirty="0"/>
              <a:t>0</a:t>
            </a:r>
            <a:r>
              <a:rPr lang="zh-CN" altLang="zh-CN" dirty="0"/>
              <a:t>），另一半为</a:t>
            </a:r>
            <a:r>
              <a:rPr lang="en-US" altLang="zh-CN" dirty="0"/>
              <a:t>0</a:t>
            </a:r>
            <a:r>
              <a:rPr lang="zh-CN" altLang="zh-CN" dirty="0"/>
              <a:t>，所以，要保持方差不变，只需要在</a:t>
            </a:r>
            <a:r>
              <a:rPr lang="en-US" altLang="zh-CN" dirty="0"/>
              <a:t>Xavier</a:t>
            </a:r>
            <a:r>
              <a:rPr lang="zh-CN" altLang="zh-CN" dirty="0"/>
              <a:t>初始化的基础上再除以</a:t>
            </a:r>
            <a:r>
              <a:rPr lang="en-US" altLang="zh-CN" dirty="0"/>
              <a:t>2:</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529383" y="2793375"/>
                <a:ext cx="3580019" cy="973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0">
                          <a:solidFill>
                            <a:srgbClr val="09405E"/>
                          </a:solidFill>
                          <a:latin typeface="Cambria Math" charset="0"/>
                          <a:ea typeface="微软雅黑" panose="020B0503020204020204" pitchFamily="34" charset="-122"/>
                        </a:rPr>
                        <m:t>Var</m:t>
                      </m:r>
                      <m:d>
                        <m:dPr>
                          <m:begChr m:val="["/>
                          <m:endChr m:val="]"/>
                          <m:ctrlPr>
                            <a:rPr lang="zh-CN" altLang="en-US" sz="2800" i="1">
                              <a:solidFill>
                                <a:srgbClr val="09405E"/>
                              </a:solidFill>
                              <a:latin typeface="Cambria Math" charset="0"/>
                              <a:ea typeface="微软雅黑" panose="020B0503020204020204" pitchFamily="34" charset="-122"/>
                            </a:rPr>
                          </m:ctrlPr>
                        </m:dPr>
                        <m:e>
                          <m:r>
                            <a:rPr lang="zh-CN" altLang="en-US" sz="2800">
                              <a:solidFill>
                                <a:srgbClr val="09405E"/>
                              </a:solidFill>
                              <a:latin typeface="Cambria Math" charset="0"/>
                              <a:ea typeface="微软雅黑" panose="020B0503020204020204" pitchFamily="34" charset="-122"/>
                            </a:rPr>
                            <m:t>𝑊</m:t>
                          </m:r>
                        </m:e>
                      </m:d>
                      <m:r>
                        <a:rPr lang="zh-CN" altLang="en-US" sz="2800">
                          <a:solidFill>
                            <a:srgbClr val="09405E"/>
                          </a:solidFill>
                          <a:latin typeface="Cambria Math" charset="0"/>
                          <a:ea typeface="微软雅黑" panose="020B0503020204020204" pitchFamily="34" charset="-122"/>
                        </a:rPr>
                        <m:t>=</m:t>
                      </m:r>
                      <m:f>
                        <m:fPr>
                          <m:ctrlPr>
                            <a:rPr lang="zh-CN" altLang="en-US" sz="2800" i="1">
                              <a:solidFill>
                                <a:srgbClr val="09405E"/>
                              </a:solidFill>
                              <a:latin typeface="Cambria Math" charset="0"/>
                              <a:ea typeface="微软雅黑" panose="020B0503020204020204" pitchFamily="34" charset="-122"/>
                            </a:rPr>
                          </m:ctrlPr>
                        </m:fPr>
                        <m:num>
                          <m:r>
                            <a:rPr lang="zh-CN" altLang="en-US" sz="2800">
                              <a:solidFill>
                                <a:srgbClr val="09405E"/>
                              </a:solidFill>
                              <a:latin typeface="Cambria Math" charset="0"/>
                              <a:ea typeface="微软雅黑" panose="020B0503020204020204" pitchFamily="34" charset="-122"/>
                            </a:rPr>
                            <m:t>4</m:t>
                          </m:r>
                        </m:num>
                        <m:den>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𝑖𝑛</m:t>
                              </m:r>
                            </m:sub>
                          </m:sSub>
                          <m:r>
                            <a:rPr lang="zh-CN" altLang="en-US" sz="2800">
                              <a:solidFill>
                                <a:srgbClr val="09405E"/>
                              </a:solidFill>
                              <a:latin typeface="Cambria Math" charset="0"/>
                              <a:ea typeface="微软雅黑" panose="020B0503020204020204" pitchFamily="34" charset="-122"/>
                            </a:rPr>
                            <m:t>+</m:t>
                          </m:r>
                          <m:sSub>
                            <m:sSubPr>
                              <m:ctrlPr>
                                <a:rPr lang="zh-CN" altLang="en-US" sz="2800" i="1">
                                  <a:solidFill>
                                    <a:srgbClr val="09405E"/>
                                  </a:solidFill>
                                  <a:latin typeface="Cambria Math" charset="0"/>
                                  <a:ea typeface="微软雅黑" panose="020B0503020204020204" pitchFamily="34" charset="-122"/>
                                </a:rPr>
                              </m:ctrlPr>
                            </m:sSubPr>
                            <m:e>
                              <m:r>
                                <a:rPr lang="zh-CN" altLang="en-US" sz="2800">
                                  <a:solidFill>
                                    <a:srgbClr val="09405E"/>
                                  </a:solidFill>
                                  <a:latin typeface="Cambria Math" charset="0"/>
                                  <a:ea typeface="微软雅黑" panose="020B0503020204020204" pitchFamily="34" charset="-122"/>
                                </a:rPr>
                                <m:t>𝑁</m:t>
                              </m:r>
                            </m:e>
                            <m:sub>
                              <m:r>
                                <a:rPr lang="zh-CN" altLang="en-US" sz="2800">
                                  <a:solidFill>
                                    <a:srgbClr val="09405E"/>
                                  </a:solidFill>
                                  <a:latin typeface="Cambria Math" charset="0"/>
                                  <a:ea typeface="微软雅黑" panose="020B0503020204020204" pitchFamily="34" charset="-122"/>
                                </a:rPr>
                                <m:t>𝑜𝑢𝑡</m:t>
                              </m:r>
                            </m:sub>
                          </m:sSub>
                        </m:den>
                      </m:f>
                    </m:oMath>
                  </m:oMathPara>
                </a14:m>
                <a:endParaRPr lang="zh-CN" altLang="en-US" sz="28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529383" y="2793375"/>
                <a:ext cx="3580019" cy="973023"/>
              </a:xfrm>
              <a:prstGeom prst="rect">
                <a:avLst/>
              </a:prstGeom>
              <a:blipFill rotWithShape="0">
                <a:blip r:embed="rId3"/>
                <a:stretch>
                  <a:fillRect/>
                </a:stretch>
              </a:blipFill>
            </p:spPr>
            <p:txBody>
              <a:bodyPr/>
              <a:lstStyle/>
              <a:p>
                <a:r>
                  <a:rPr lang="zh-CN" altLang="en-US">
                    <a:noFill/>
                  </a:rPr>
                  <a:t> </a:t>
                </a:r>
              </a:p>
            </p:txBody>
          </p:sp>
        </mc:Fallback>
      </mc:AlternateContent>
      <p:pic>
        <p:nvPicPr>
          <p:cNvPr id="5" name="Picture"/>
          <p:cNvPicPr/>
          <p:nvPr/>
        </p:nvPicPr>
        <p:blipFill>
          <a:blip r:embed="rId4"/>
          <a:stretch>
            <a:fillRect/>
          </a:stretch>
        </p:blipFill>
        <p:spPr bwMode="auto">
          <a:xfrm>
            <a:off x="6212998" y="2357650"/>
            <a:ext cx="5436458" cy="4027384"/>
          </a:xfrm>
          <a:prstGeom prst="rect">
            <a:avLst/>
          </a:prstGeom>
          <a:noFill/>
          <a:ln w="9525">
            <a:noFill/>
            <a:headEnd/>
            <a:tailEnd/>
          </a:ln>
        </p:spPr>
      </p:pic>
    </p:spTree>
    <p:extLst>
      <p:ext uri="{BB962C8B-B14F-4D97-AF65-F5344CB8AC3E}">
        <p14:creationId xmlns:p14="http://schemas.microsoft.com/office/powerpoint/2010/main" val="158158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自适应梯度方向（动量法）</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自适应学习率</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参数初始</a:t>
            </a:r>
            <a:r>
              <a:rPr kumimoji="1" lang="zh-CN" altLang="en-US" sz="2400" kern="1200" dirty="0" smtClean="0">
                <a:solidFill>
                  <a:schemeClr val="bg1">
                    <a:lumMod val="65000"/>
                  </a:schemeClr>
                </a:solidFill>
                <a:latin typeface="Microsoft YaHei" charset="-122"/>
                <a:ea typeface="Microsoft YaHei" charset="-122"/>
                <a:cs typeface="Microsoft YaHei" charset="-122"/>
              </a:rPr>
              <a:t>化</a:t>
            </a:r>
            <a:endParaRPr kumimoji="1" lang="en-US" altLang="zh-CN" sz="2400" kern="1200" dirty="0" smtClean="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rgbClr val="09405E"/>
                </a:solidFill>
                <a:latin typeface="Microsoft YaHei" charset="-122"/>
                <a:ea typeface="Microsoft YaHei" charset="-122"/>
                <a:cs typeface="Microsoft YaHei" charset="-122"/>
              </a:rPr>
              <a:t>批正规化</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chemeClr val="bg1">
                    <a:lumMod val="65000"/>
                  </a:schemeClr>
                </a:solidFill>
                <a:latin typeface="Microsoft YaHei" charset="-122"/>
                <a:ea typeface="Microsoft YaHei" charset="-122"/>
                <a:cs typeface="Microsoft YaHei" charset="-122"/>
              </a:rPr>
              <a:t>跳跃连接</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endParaRPr kumimoji="1" lang="zh-CN" altLang="en-US" dirty="0"/>
          </a:p>
        </p:txBody>
      </p:sp>
      <p:sp>
        <p:nvSpPr>
          <p:cNvPr id="4" name="矩形 3"/>
          <p:cNvSpPr/>
          <p:nvPr/>
        </p:nvSpPr>
        <p:spPr>
          <a:xfrm>
            <a:off x="457200" y="6211669"/>
            <a:ext cx="11277600" cy="646331"/>
          </a:xfrm>
          <a:prstGeom prst="rect">
            <a:avLst/>
          </a:prstGeom>
        </p:spPr>
        <p:txBody>
          <a:bodyPr wrap="square">
            <a:spAutoFit/>
          </a:bodyPr>
          <a:lstStyle/>
          <a:p>
            <a:r>
              <a:rPr lang="en-US" altLang="zh-CN" dirty="0" err="1">
                <a:latin typeface="Tahoma" charset="0"/>
              </a:rPr>
              <a:t>Ioffe</a:t>
            </a:r>
            <a:r>
              <a:rPr lang="en-US" altLang="zh-CN" dirty="0">
                <a:latin typeface="Tahoma" charset="0"/>
              </a:rPr>
              <a:t> S, </a:t>
            </a:r>
            <a:r>
              <a:rPr lang="en-US" altLang="zh-CN" dirty="0" err="1">
                <a:latin typeface="Tahoma" charset="0"/>
              </a:rPr>
              <a:t>Szegedy</a:t>
            </a:r>
            <a:r>
              <a:rPr lang="en-US" altLang="zh-CN" dirty="0">
                <a:latin typeface="Tahoma" charset="0"/>
              </a:rPr>
              <a:t> C. </a:t>
            </a:r>
            <a:r>
              <a:rPr lang="en-US" altLang="zh-CN" dirty="0">
                <a:solidFill>
                  <a:srgbClr val="6D2D9E"/>
                </a:solidFill>
                <a:latin typeface="Tahoma" charset="0"/>
              </a:rPr>
              <a:t>Batch normalization: Accelerating deep network training by reducing internal covariate shift</a:t>
            </a:r>
            <a:r>
              <a:rPr lang="en-US" altLang="zh-CN" dirty="0">
                <a:latin typeface="Tahoma" charset="0"/>
              </a:rPr>
              <a:t>[J]. </a:t>
            </a:r>
            <a:r>
              <a:rPr lang="en-US" altLang="zh-CN" dirty="0" err="1">
                <a:latin typeface="Tahoma" charset="0"/>
              </a:rPr>
              <a:t>arXiv</a:t>
            </a:r>
            <a:r>
              <a:rPr lang="en-US" altLang="zh-CN" dirty="0">
                <a:latin typeface="Tahoma" charset="0"/>
              </a:rPr>
              <a:t> preprint arXiv:1502.03167, 2015. </a:t>
            </a:r>
            <a:endParaRPr lang="en-US" altLang="zh-CN" dirty="0"/>
          </a:p>
        </p:txBody>
      </p:sp>
      <p:sp>
        <p:nvSpPr>
          <p:cNvPr id="5" name="矩形 4"/>
          <p:cNvSpPr/>
          <p:nvPr/>
        </p:nvSpPr>
        <p:spPr>
          <a:xfrm>
            <a:off x="5392607" y="3202663"/>
            <a:ext cx="5990095" cy="954107"/>
          </a:xfrm>
          <a:prstGeom prst="rect">
            <a:avLst/>
          </a:prstGeom>
        </p:spPr>
        <p:txBody>
          <a:bodyPr wrap="square">
            <a:spAutoFit/>
          </a:bodyPr>
          <a:lstStyle/>
          <a:p>
            <a:r>
              <a:rPr lang="zh-CN" altLang="zh-CN" sz="2800">
                <a:solidFill>
                  <a:srgbClr val="C00000"/>
                </a:solidFill>
                <a:latin typeface="微软雅黑" panose="020B0503020204020204" pitchFamily="34" charset="-122"/>
                <a:ea typeface="微软雅黑" panose="020B0503020204020204" pitchFamily="34" charset="-122"/>
              </a:rPr>
              <a:t>输入输出方差相等：将输出值强行做</a:t>
            </a:r>
            <a:r>
              <a:rPr lang="zh-CN" altLang="zh-CN" sz="2800">
                <a:solidFill>
                  <a:srgbClr val="C00000"/>
                </a:solidFill>
                <a:latin typeface="微软雅黑" panose="020B0503020204020204" pitchFamily="34" charset="-122"/>
                <a:ea typeface="微软雅黑" panose="020B0503020204020204" pitchFamily="34" charset="-122"/>
              </a:rPr>
              <a:t>一</a:t>
            </a:r>
            <a:r>
              <a:rPr lang="zh-CN" altLang="zh-CN" sz="2800" smtClean="0">
                <a:solidFill>
                  <a:srgbClr val="C00000"/>
                </a:solidFill>
                <a:latin typeface="微软雅黑" panose="020B0503020204020204" pitchFamily="34" charset="-122"/>
                <a:ea typeface="微软雅黑" panose="020B0503020204020204" pitchFamily="34" charset="-122"/>
              </a:rPr>
              <a:t>次</a:t>
            </a:r>
            <a:r>
              <a:rPr lang="zh-CN" altLang="zh-CN" sz="2800">
                <a:solidFill>
                  <a:srgbClr val="C00000"/>
                </a:solidFill>
                <a:latin typeface="微软雅黑" panose="020B0503020204020204" pitchFamily="34" charset="-122"/>
                <a:ea typeface="微软雅黑" panose="020B0503020204020204" pitchFamily="34" charset="-122"/>
              </a:rPr>
              <a:t>高斯归一化和线性变换</a:t>
            </a:r>
            <a:endParaRPr lang="zh-CN" altLang="en-US" sz="2800">
              <a:solidFill>
                <a:srgbClr val="C00000"/>
              </a:solidFill>
            </a:endParaRPr>
          </a:p>
        </p:txBody>
      </p:sp>
    </p:spTree>
    <p:extLst>
      <p:ext uri="{BB962C8B-B14F-4D97-AF65-F5344CB8AC3E}">
        <p14:creationId xmlns:p14="http://schemas.microsoft.com/office/powerpoint/2010/main" val="2013729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回忆：特征标准化</a:t>
            </a:r>
          </a:p>
        </p:txBody>
      </p:sp>
      <p:sp>
        <p:nvSpPr>
          <p:cNvPr id="3" name="内容占位符 2"/>
          <p:cNvSpPr>
            <a:spLocks noGrp="1"/>
          </p:cNvSpPr>
          <p:nvPr>
            <p:ph sz="quarter" idx="10"/>
          </p:nvPr>
        </p:nvSpPr>
        <p:spPr>
          <a:xfrm>
            <a:off x="630237" y="1147763"/>
            <a:ext cx="11220387" cy="5237271"/>
          </a:xfrm>
        </p:spPr>
        <p:txBody>
          <a:bodyPr/>
          <a:lstStyle/>
          <a:p>
            <a:r>
              <a:rPr lang="zh-CN" altLang="en-US" dirty="0"/>
              <a:t>输入数据做标准化处理：每个特征的均值为</a:t>
            </a:r>
            <a:r>
              <a:rPr lang="en-US" altLang="zh-CN" dirty="0"/>
              <a:t>0</a:t>
            </a:r>
            <a:r>
              <a:rPr lang="zh-CN" altLang="en-US" dirty="0"/>
              <a:t>、标准差为</a:t>
            </a:r>
            <a:r>
              <a:rPr lang="en-US" altLang="zh-CN" dirty="0"/>
              <a:t>1</a:t>
            </a:r>
          </a:p>
          <a:p>
            <a:r>
              <a:rPr lang="zh-CN" altLang="en-US" dirty="0"/>
              <a:t>标准化：各个特征的分布相近</a:t>
            </a:r>
            <a:r>
              <a:rPr lang="zh-CN" altLang="en-US" dirty="0">
                <a:sym typeface="Wingdings"/>
              </a:rPr>
              <a:t></a:t>
            </a:r>
            <a:r>
              <a:rPr lang="zh-CN" altLang="en-US" dirty="0"/>
              <a:t>更容易训练出有效的模型</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738" y="2339358"/>
            <a:ext cx="3487685" cy="23369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381" y="2373773"/>
            <a:ext cx="3395442" cy="2334367"/>
          </a:xfrm>
          <a:prstGeom prst="rect">
            <a:avLst/>
          </a:prstGeom>
        </p:spPr>
      </p:pic>
      <p:pic>
        <p:nvPicPr>
          <p:cNvPr id="6" name="图片 5"/>
          <p:cNvPicPr/>
          <p:nvPr/>
        </p:nvPicPr>
        <p:blipFill>
          <a:blip r:embed="rId4">
            <a:extLst>
              <a:ext uri="{28A0092B-C50C-407E-A947-70E740481C1C}">
                <a14:useLocalDpi xmlns:a14="http://schemas.microsoft.com/office/drawing/2010/main" val="0"/>
              </a:ext>
            </a:extLst>
          </a:blip>
          <a:stretch>
            <a:fillRect/>
          </a:stretch>
        </p:blipFill>
        <p:spPr>
          <a:xfrm>
            <a:off x="6445381" y="4636964"/>
            <a:ext cx="3395442" cy="222103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31" y="4551388"/>
            <a:ext cx="3447892" cy="228704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4517041" y="2678783"/>
                <a:ext cx="1755737" cy="6929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charset="0"/>
                            </a:rPr>
                          </m:ctrlPr>
                        </m:sSubSupPr>
                        <m:e>
                          <m:r>
                            <a:rPr kumimoji="1" lang="en-US" altLang="zh-CN" sz="2400" i="1">
                              <a:solidFill>
                                <a:srgbClr val="C00000"/>
                              </a:solidFill>
                              <a:latin typeface="Cambria Math" charset="0"/>
                            </a:rPr>
                            <m:t>𝑥</m:t>
                          </m:r>
                        </m:e>
                        <m:sub>
                          <m:r>
                            <a:rPr kumimoji="1" lang="en-US" altLang="zh-CN" sz="2400" b="0" i="1" smtClean="0">
                              <a:solidFill>
                                <a:srgbClr val="C00000"/>
                              </a:solidFill>
                              <a:latin typeface="Cambria Math" charset="0"/>
                            </a:rPr>
                            <m:t>𝑖</m:t>
                          </m:r>
                        </m:sub>
                        <m:sup>
                          <m:r>
                            <a:rPr kumimoji="1" lang="en-US" altLang="zh-CN" sz="2400" b="0" i="1" smtClean="0">
                              <a:solidFill>
                                <a:srgbClr val="C00000"/>
                              </a:solidFill>
                              <a:latin typeface="Cambria Math" charset="0"/>
                            </a:rPr>
                            <m:t>′</m:t>
                          </m:r>
                        </m:sup>
                      </m:sSubSup>
                      <m:r>
                        <a:rPr kumimoji="1" lang="en-US" altLang="zh-CN" sz="2400" b="0" i="1" smtClean="0">
                          <a:solidFill>
                            <a:srgbClr val="C00000"/>
                          </a:solidFill>
                          <a:latin typeface="Cambria Math" charset="0"/>
                        </a:rPr>
                        <m:t>=</m:t>
                      </m:r>
                      <m:f>
                        <m:fPr>
                          <m:ctrlPr>
                            <a:rPr kumimoji="1" lang="mr-IN" altLang="zh-CN" sz="2400" b="0" i="1" smtClean="0">
                              <a:solidFill>
                                <a:srgbClr val="C00000"/>
                              </a:solidFill>
                              <a:latin typeface="Cambria Math" charset="0"/>
                            </a:rPr>
                          </m:ctrlPr>
                        </m:fPr>
                        <m:num>
                          <m:sSub>
                            <m:sSubPr>
                              <m:ctrlPr>
                                <a:rPr kumimoji="1" lang="en-US" altLang="zh-CN" sz="2400" b="0" i="1" smtClean="0">
                                  <a:solidFill>
                                    <a:srgbClr val="C00000"/>
                                  </a:solidFill>
                                  <a:latin typeface="Cambria Math" charset="0"/>
                                </a:rPr>
                              </m:ctrlPr>
                            </m:sSubPr>
                            <m:e>
                              <m:r>
                                <a:rPr kumimoji="1" lang="en-US" altLang="zh-CN" sz="2400" b="0" i="1" smtClean="0">
                                  <a:solidFill>
                                    <a:srgbClr val="C00000"/>
                                  </a:solidFill>
                                  <a:latin typeface="Cambria Math" charset="0"/>
                                </a:rPr>
                                <m:t>𝑥</m:t>
                              </m:r>
                            </m:e>
                            <m:sub>
                              <m:r>
                                <a:rPr kumimoji="1" lang="en-US" altLang="zh-CN" sz="2400" b="0" i="1" smtClean="0">
                                  <a:solidFill>
                                    <a:srgbClr val="C00000"/>
                                  </a:solidFill>
                                  <a:latin typeface="Cambria Math" charset="0"/>
                                </a:rPr>
                                <m:t>𝑖</m:t>
                              </m:r>
                            </m:sub>
                          </m:sSub>
                          <m:r>
                            <a:rPr kumimoji="1" lang="en-US" altLang="zh-CN" sz="2400" b="0" i="1" smtClean="0">
                              <a:solidFill>
                                <a:srgbClr val="C00000"/>
                              </a:solidFill>
                              <a:latin typeface="Cambria Math" charset="0"/>
                            </a:rPr>
                            <m:t>−</m:t>
                          </m:r>
                          <m:sSub>
                            <m:sSubPr>
                              <m:ctrlPr>
                                <a:rPr kumimoji="1" lang="en-US" altLang="zh-CN" sz="2400" b="0" i="1" smtClean="0">
                                  <a:solidFill>
                                    <a:srgbClr val="C00000"/>
                                  </a:solidFill>
                                  <a:latin typeface="Cambria Math" charset="0"/>
                                </a:rPr>
                              </m:ctrlPr>
                            </m:sSubPr>
                            <m:e>
                              <m:r>
                                <a:rPr kumimoji="1" lang="en-US" altLang="zh-CN" sz="2400" i="1">
                                  <a:solidFill>
                                    <a:srgbClr val="C00000"/>
                                  </a:solidFill>
                                  <a:latin typeface="Cambria Math" charset="0"/>
                                  <a:ea typeface="Cambria Math" charset="0"/>
                                  <a:cs typeface="Cambria Math" charset="0"/>
                                </a:rPr>
                                <m:t>𝜇</m:t>
                              </m:r>
                            </m:e>
                            <m:sub/>
                          </m:sSub>
                        </m:num>
                        <m:den>
                          <m:sSub>
                            <m:sSubPr>
                              <m:ctrlPr>
                                <a:rPr kumimoji="1" lang="en-US" altLang="zh-CN" sz="2400" b="0" i="1" smtClean="0">
                                  <a:solidFill>
                                    <a:srgbClr val="C00000"/>
                                  </a:solidFill>
                                  <a:latin typeface="Cambria Math" charset="0"/>
                                </a:rPr>
                              </m:ctrlPr>
                            </m:sSubPr>
                            <m:e>
                              <m:r>
                                <a:rPr kumimoji="1" lang="mr-IN" altLang="zh-CN" sz="2400" i="1">
                                  <a:solidFill>
                                    <a:srgbClr val="C00000"/>
                                  </a:solidFill>
                                  <a:latin typeface="Cambria Math" charset="0"/>
                                  <a:ea typeface="Cambria Math" charset="0"/>
                                  <a:cs typeface="Cambria Math" charset="0"/>
                                </a:rPr>
                                <m:t>𝜎</m:t>
                              </m:r>
                            </m:e>
                            <m:sub/>
                          </m:sSub>
                        </m:den>
                      </m:f>
                    </m:oMath>
                  </m:oMathPara>
                </a14:m>
                <a:endParaRPr kumimoji="1" lang="zh-CN" altLang="en-US" sz="2400" dirty="0">
                  <a:solidFill>
                    <a:srgbClr val="C0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4517041" y="2678783"/>
                <a:ext cx="1755737" cy="692947"/>
              </a:xfrm>
              <a:prstGeom prst="rect">
                <a:avLst/>
              </a:prstGeom>
              <a:blipFill rotWithShape="0">
                <a:blip r:embed="rId6"/>
                <a:stretch>
                  <a:fillRect/>
                </a:stretch>
              </a:blipFill>
            </p:spPr>
            <p:txBody>
              <a:bodyPr/>
              <a:lstStyle/>
              <a:p>
                <a:r>
                  <a:rPr lang="zh-CN" altLang="en-US">
                    <a:noFill/>
                  </a:rPr>
                  <a:t> </a:t>
                </a:r>
              </a:p>
            </p:txBody>
          </p:sp>
        </mc:Fallback>
      </mc:AlternateContent>
      <p:sp>
        <p:nvSpPr>
          <p:cNvPr id="9" name="右箭头 8"/>
          <p:cNvSpPr/>
          <p:nvPr/>
        </p:nvSpPr>
        <p:spPr bwMode="auto">
          <a:xfrm>
            <a:off x="4443423" y="3367721"/>
            <a:ext cx="1988101" cy="346473"/>
          </a:xfrm>
          <a:prstGeom prst="rightArrow">
            <a:avLst/>
          </a:prstGeom>
          <a:solidFill>
            <a:srgbClr val="C00000"/>
          </a:solidFill>
          <a:ln w="9525" cap="flat" cmpd="sng" algn="ctr">
            <a:solidFill>
              <a:srgbClr val="C00000"/>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9035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10897" y="1147763"/>
            <a:ext cx="11631168" cy="5237271"/>
          </a:xfrm>
        </p:spPr>
        <p:txBody>
          <a:bodyPr/>
          <a:lstStyle/>
          <a:p>
            <a:pPr>
              <a:lnSpc>
                <a:spcPct val="100000"/>
              </a:lnSpc>
            </a:pPr>
            <a:r>
              <a:rPr lang="zh-CN" altLang="en-US" dirty="0"/>
              <a:t>在深层神经网络中，即使输入数据已做标准化，训练中模型参数的更新依然很容易造成输出的剧烈变化  </a:t>
            </a:r>
            <a:r>
              <a:rPr lang="zh-CN" altLang="en-US" dirty="0">
                <a:sym typeface="Wingdings"/>
              </a:rPr>
              <a:t></a:t>
            </a:r>
            <a:r>
              <a:rPr lang="en-US" altLang="zh-CN" dirty="0">
                <a:sym typeface="Wingdings"/>
              </a:rPr>
              <a:t> </a:t>
            </a:r>
            <a:r>
              <a:rPr lang="zh-CN" altLang="en-US" dirty="0"/>
              <a:t>难以训练出有效的模型</a:t>
            </a:r>
            <a:endParaRPr kumimoji="1" lang="zh-CN" altLang="en-US" dirty="0"/>
          </a:p>
        </p:txBody>
      </p:sp>
      <p:sp>
        <p:nvSpPr>
          <p:cNvPr id="5" name="標題 4">
            <a:extLst>
              <a:ext uri="{FF2B5EF4-FFF2-40B4-BE49-F238E27FC236}">
                <a16:creationId xmlns:a16="http://schemas.microsoft.com/office/drawing/2014/main" xmlns="" id="{25ABD7A1-5C63-4B0E-8E5D-BD49F26CBDF7}"/>
              </a:ext>
            </a:extLst>
          </p:cNvPr>
          <p:cNvSpPr>
            <a:spLocks noGrp="1"/>
          </p:cNvSpPr>
          <p:nvPr>
            <p:ph type="title"/>
          </p:nvPr>
        </p:nvSpPr>
        <p:spPr/>
        <p:txBody>
          <a:bodyPr/>
          <a:lstStyle/>
          <a:p>
            <a:r>
              <a:rPr lang="zh-TW" altLang="en-US" dirty="0"/>
              <a:t>隐含层</a:t>
            </a:r>
            <a:r>
              <a:rPr lang="en-US" altLang="zh-TW" dirty="0"/>
              <a:t>?</a:t>
            </a:r>
            <a:endParaRPr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CAA01B68-0294-4E14-B8A9-D5B1A499180A}"/>
                  </a:ext>
                </a:extLst>
              </p:cNvPr>
              <p:cNvSpPr/>
              <p:nvPr/>
            </p:nvSpPr>
            <p:spPr>
              <a:xfrm>
                <a:off x="4634995" y="3436496"/>
                <a:ext cx="559434"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i="1">
                              <a:latin typeface="Cambria Math" panose="02040503050406030204" pitchFamily="18" charset="0"/>
                            </a:rPr>
                            <m:t>𝑎</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CAA01B68-0294-4E14-B8A9-D5B1A499180A}"/>
                  </a:ext>
                </a:extLst>
              </p:cNvPr>
              <p:cNvSpPr>
                <a:spLocks noRot="1" noChangeAspect="1" noMove="1" noResize="1" noEditPoints="1" noAdjustHandles="1" noChangeArrowheads="1" noChangeShapeType="1" noTextEdit="1"/>
              </p:cNvSpPr>
              <p:nvPr/>
            </p:nvSpPr>
            <p:spPr>
              <a:xfrm>
                <a:off x="4634995" y="3436496"/>
                <a:ext cx="559434" cy="901700"/>
              </a:xfrm>
              <a:prstGeom prst="rect">
                <a:avLst/>
              </a:prstGeom>
              <a:blipFill>
                <a:blip r:embed="rId3"/>
                <a:stretch>
                  <a:fillRect l="-10638" r="-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1E96D02B-B4AC-4725-B091-C12FBFAD4D99}"/>
                  </a:ext>
                </a:extLst>
              </p:cNvPr>
              <p:cNvSpPr/>
              <p:nvPr/>
            </p:nvSpPr>
            <p:spPr>
              <a:xfrm>
                <a:off x="1370152" y="3455546"/>
                <a:ext cx="603375"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9" name="矩形 8">
                <a:extLst>
                  <a:ext uri="{FF2B5EF4-FFF2-40B4-BE49-F238E27FC236}">
                    <a16:creationId xmlns:a16="http://schemas.microsoft.com/office/drawing/2014/main" id="{1E96D02B-B4AC-4725-B091-C12FBFAD4D99}"/>
                  </a:ext>
                </a:extLst>
              </p:cNvPr>
              <p:cNvSpPr>
                <a:spLocks noRot="1" noChangeAspect="1" noMove="1" noResize="1" noEditPoints="1" noAdjustHandles="1" noChangeArrowheads="1" noChangeShapeType="1" noTextEdit="1"/>
              </p:cNvSpPr>
              <p:nvPr/>
            </p:nvSpPr>
            <p:spPr>
              <a:xfrm>
                <a:off x="1370152" y="3455546"/>
                <a:ext cx="603375" cy="901700"/>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xmlns="" id="{A152AE88-C35D-4D26-A206-1F04864F8B3C}"/>
              </a:ext>
            </a:extLst>
          </p:cNvPr>
          <p:cNvSpPr/>
          <p:nvPr/>
        </p:nvSpPr>
        <p:spPr>
          <a:xfrm>
            <a:off x="2775714" y="34364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Layer 1</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24D138E4-1647-435B-9474-ACD40EA72779}"/>
                  </a:ext>
                </a:extLst>
              </p:cNvPr>
              <p:cNvSpPr/>
              <p:nvPr/>
            </p:nvSpPr>
            <p:spPr>
              <a:xfrm>
                <a:off x="5943094" y="343649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TW" sz="2400" dirty="0"/>
                        <m:t>Layer</m:t>
                      </m:r>
                      <m:r>
                        <m:rPr>
                          <m:nor/>
                        </m:rPr>
                        <a:rPr lang="en-US" altLang="zh-TW" sz="2400" dirty="0"/>
                        <m:t> 2</m:t>
                      </m:r>
                    </m:oMath>
                  </m:oMathPara>
                </a14:m>
                <a:endParaRPr lang="zh-TW" altLang="en-US" sz="2400" dirty="0"/>
              </a:p>
            </p:txBody>
          </p:sp>
        </mc:Choice>
        <mc:Fallback xmlns="">
          <p:sp>
            <p:nvSpPr>
              <p:cNvPr id="12" name="矩形 11">
                <a:extLst>
                  <a:ext uri="{FF2B5EF4-FFF2-40B4-BE49-F238E27FC236}">
                    <a16:creationId xmlns:a16="http://schemas.microsoft.com/office/drawing/2014/main" xmlns="" xmlns:a14="http://schemas.microsoft.com/office/drawing/2010/main" id="{24D138E4-1647-435B-9474-ACD40EA72779}"/>
                  </a:ext>
                </a:extLst>
              </p:cNvPr>
              <p:cNvSpPr>
                <a:spLocks noRot="1" noChangeAspect="1" noMove="1" noResize="1" noEditPoints="1" noAdjustHandles="1" noChangeArrowheads="1" noChangeShapeType="1" noTextEdit="1"/>
              </p:cNvSpPr>
              <p:nvPr/>
            </p:nvSpPr>
            <p:spPr>
              <a:xfrm>
                <a:off x="5943094" y="3436496"/>
                <a:ext cx="1308100" cy="90170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642860BD-CC07-4DC2-8AE7-8348BF0F3C34}"/>
                  </a:ext>
                </a:extLst>
              </p:cNvPr>
              <p:cNvSpPr/>
              <p:nvPr/>
            </p:nvSpPr>
            <p:spPr>
              <a:xfrm>
                <a:off x="7802375" y="3455546"/>
                <a:ext cx="559434"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i="1">
                              <a:latin typeface="Cambria Math" panose="02040503050406030204" pitchFamily="18" charset="0"/>
                            </a:rPr>
                            <m:t>𝑎</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2</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6" name="矩形 15">
                <a:extLst>
                  <a:ext uri="{FF2B5EF4-FFF2-40B4-BE49-F238E27FC236}">
                    <a16:creationId xmlns:a16="http://schemas.microsoft.com/office/drawing/2014/main" id="{642860BD-CC07-4DC2-8AE7-8348BF0F3C34}"/>
                  </a:ext>
                </a:extLst>
              </p:cNvPr>
              <p:cNvSpPr>
                <a:spLocks noRot="1" noChangeAspect="1" noMove="1" noResize="1" noEditPoints="1" noAdjustHandles="1" noChangeArrowheads="1" noChangeShapeType="1" noTextEdit="1"/>
              </p:cNvSpPr>
              <p:nvPr/>
            </p:nvSpPr>
            <p:spPr>
              <a:xfrm>
                <a:off x="7802375" y="3455546"/>
                <a:ext cx="559434" cy="901700"/>
              </a:xfrm>
              <a:prstGeom prst="rect">
                <a:avLst/>
              </a:prstGeom>
              <a:blipFill>
                <a:blip r:embed="rId6"/>
                <a:stretch>
                  <a:fillRect l="-10638" r="-4255"/>
                </a:stretch>
              </a:blipFill>
            </p:spPr>
            <p:txBody>
              <a:bodyPr/>
              <a:lstStyle/>
              <a:p>
                <a:r>
                  <a:rPr lang="zh-CN" altLang="en-US">
                    <a:noFill/>
                  </a:rPr>
                  <a:t> </a:t>
                </a:r>
              </a:p>
            </p:txBody>
          </p:sp>
        </mc:Fallback>
      </mc:AlternateContent>
      <p:cxnSp>
        <p:nvCxnSpPr>
          <p:cNvPr id="17" name="直線單箭頭接點 16">
            <a:extLst>
              <a:ext uri="{FF2B5EF4-FFF2-40B4-BE49-F238E27FC236}">
                <a16:creationId xmlns:a16="http://schemas.microsoft.com/office/drawing/2014/main" xmlns="" id="{5CF2DE9E-C106-4E42-8535-54D4DDF3F995}"/>
              </a:ext>
            </a:extLst>
          </p:cNvPr>
          <p:cNvCxnSpPr>
            <a:cxnSpLocks/>
            <a:endCxn id="6" idx="1"/>
          </p:cNvCxnSpPr>
          <p:nvPr/>
        </p:nvCxnSpPr>
        <p:spPr>
          <a:xfrm flipV="1">
            <a:off x="4083815" y="3887346"/>
            <a:ext cx="551180"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xmlns="" id="{945A7DBB-5C15-455A-AA7B-E844D155DE34}"/>
              </a:ext>
            </a:extLst>
          </p:cNvPr>
          <p:cNvCxnSpPr>
            <a:cxnSpLocks/>
          </p:cNvCxnSpPr>
          <p:nvPr/>
        </p:nvCxnSpPr>
        <p:spPr>
          <a:xfrm>
            <a:off x="519443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xmlns="" id="{D9C0CB10-303D-4747-A2D5-204E1A4B0226}"/>
              </a:ext>
            </a:extLst>
          </p:cNvPr>
          <p:cNvCxnSpPr>
            <a:cxnSpLocks/>
          </p:cNvCxnSpPr>
          <p:nvPr/>
        </p:nvCxnSpPr>
        <p:spPr>
          <a:xfrm>
            <a:off x="7251195" y="3885536"/>
            <a:ext cx="4896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xmlns="" id="{B7977403-A09A-4E70-B8B7-A3E297166971}"/>
              </a:ext>
            </a:extLst>
          </p:cNvPr>
          <p:cNvSpPr txBox="1"/>
          <p:nvPr/>
        </p:nvSpPr>
        <p:spPr>
          <a:xfrm>
            <a:off x="8275630" y="3565870"/>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22" name="直線單箭頭接點 21">
            <a:extLst>
              <a:ext uri="{FF2B5EF4-FFF2-40B4-BE49-F238E27FC236}">
                <a16:creationId xmlns:a16="http://schemas.microsoft.com/office/drawing/2014/main" xmlns="" id="{BC76980D-2209-4879-BD5F-4E3851127622}"/>
              </a:ext>
            </a:extLst>
          </p:cNvPr>
          <p:cNvCxnSpPr>
            <a:cxnSpLocks/>
          </p:cNvCxnSpPr>
          <p:nvPr/>
        </p:nvCxnSpPr>
        <p:spPr>
          <a:xfrm>
            <a:off x="2027050" y="3912748"/>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xmlns="" id="{621319C0-0DFC-4BEA-B761-3A6E1111ED25}"/>
              </a:ext>
            </a:extLst>
          </p:cNvPr>
          <p:cNvSpPr txBox="1"/>
          <p:nvPr/>
        </p:nvSpPr>
        <p:spPr>
          <a:xfrm>
            <a:off x="1060488" y="2516194"/>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p>
        </p:txBody>
      </p:sp>
      <p:sp>
        <p:nvSpPr>
          <p:cNvPr id="24" name="箭號: 向下 23">
            <a:extLst>
              <a:ext uri="{FF2B5EF4-FFF2-40B4-BE49-F238E27FC236}">
                <a16:creationId xmlns:a16="http://schemas.microsoft.com/office/drawing/2014/main" xmlns="" id="{83FEF6D8-8598-41CA-8F9D-333F3F4CFE34}"/>
              </a:ext>
            </a:extLst>
          </p:cNvPr>
          <p:cNvSpPr/>
          <p:nvPr/>
        </p:nvSpPr>
        <p:spPr>
          <a:xfrm>
            <a:off x="1595702" y="2977858"/>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xmlns="" id="{ADB5F143-EE08-4555-8116-35ADBE129ED5}"/>
              </a:ext>
            </a:extLst>
          </p:cNvPr>
          <p:cNvSpPr txBox="1"/>
          <p:nvPr/>
        </p:nvSpPr>
        <p:spPr>
          <a:xfrm>
            <a:off x="4290190" y="2527308"/>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r>
              <a:rPr lang="en-US" altLang="zh-TW" sz="2400" dirty="0"/>
              <a:t>?</a:t>
            </a:r>
            <a:endParaRPr lang="zh-TW" altLang="en-US" sz="2400" dirty="0"/>
          </a:p>
        </p:txBody>
      </p:sp>
      <p:sp>
        <p:nvSpPr>
          <p:cNvPr id="26" name="箭號: 向下 25">
            <a:extLst>
              <a:ext uri="{FF2B5EF4-FFF2-40B4-BE49-F238E27FC236}">
                <a16:creationId xmlns:a16="http://schemas.microsoft.com/office/drawing/2014/main" xmlns="" id="{CD06D227-C1EB-40B2-87E5-F7FC46BEB8C6}"/>
              </a:ext>
            </a:extLst>
          </p:cNvPr>
          <p:cNvSpPr/>
          <p:nvPr/>
        </p:nvSpPr>
        <p:spPr>
          <a:xfrm>
            <a:off x="4812704"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xmlns="" id="{2E221602-FF74-42D1-9626-3543E402B13E}"/>
              </a:ext>
            </a:extLst>
          </p:cNvPr>
          <p:cNvSpPr txBox="1"/>
          <p:nvPr/>
        </p:nvSpPr>
        <p:spPr>
          <a:xfrm>
            <a:off x="7441649" y="2527308"/>
            <a:ext cx="2681787" cy="461665"/>
          </a:xfrm>
          <a:prstGeom prst="rect">
            <a:avLst/>
          </a:prstGeom>
          <a:noFill/>
        </p:spPr>
        <p:txBody>
          <a:bodyPr wrap="square" rtlCol="0">
            <a:spAutoFit/>
          </a:bodyPr>
          <a:lstStyle/>
          <a:p>
            <a:r>
              <a:rPr lang="zh-TW" altLang="en-US" sz="2400" dirty="0">
                <a:solidFill>
                  <a:srgbClr val="002060"/>
                </a:solidFill>
                <a:latin typeface="Microsoft YaHei" panose="020B0503020204020204" pitchFamily="34" charset="-122"/>
                <a:ea typeface="Microsoft YaHei" panose="020B0503020204020204" pitchFamily="34" charset="-122"/>
              </a:rPr>
              <a:t>特征缩放</a:t>
            </a:r>
            <a:r>
              <a:rPr lang="en-US" altLang="zh-TW" sz="2400" dirty="0"/>
              <a:t>?</a:t>
            </a:r>
            <a:endParaRPr lang="zh-TW" altLang="en-US" sz="2400" dirty="0"/>
          </a:p>
        </p:txBody>
      </p:sp>
      <p:sp>
        <p:nvSpPr>
          <p:cNvPr id="28" name="箭號: 向下 27">
            <a:extLst>
              <a:ext uri="{FF2B5EF4-FFF2-40B4-BE49-F238E27FC236}">
                <a16:creationId xmlns:a16="http://schemas.microsoft.com/office/drawing/2014/main" xmlns="" id="{BF054B09-D0C3-48E5-94F9-E3A15FE131AC}"/>
              </a:ext>
            </a:extLst>
          </p:cNvPr>
          <p:cNvSpPr/>
          <p:nvPr/>
        </p:nvSpPr>
        <p:spPr>
          <a:xfrm>
            <a:off x="7976863" y="298897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xmlns="" id="{D8679993-AC46-4E75-B9CD-54E003199F03}"/>
              </a:ext>
            </a:extLst>
          </p:cNvPr>
          <p:cNvSpPr txBox="1"/>
          <p:nvPr/>
        </p:nvSpPr>
        <p:spPr>
          <a:xfrm>
            <a:off x="5830990" y="6348698"/>
            <a:ext cx="507215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小的学习率也有用，但</a:t>
            </a:r>
            <a:r>
              <a:rPr lang="zh-CN" altLang="en-US" sz="2400">
                <a:latin typeface="Microsoft YaHei" charset="-122"/>
                <a:ea typeface="Microsoft YaHei" charset="-122"/>
                <a:cs typeface="Microsoft YaHei" charset="-122"/>
              </a:rPr>
              <a:t>训练会更慢。</a:t>
            </a:r>
            <a:endParaRPr lang="zh-TW" altLang="en-US" sz="2400" dirty="0">
              <a:latin typeface="Microsoft YaHei" charset="-122"/>
              <a:ea typeface="Microsoft YaHei" charset="-122"/>
              <a:cs typeface="Microsoft YaHei" charset="-122"/>
            </a:endParaRPr>
          </a:p>
        </p:txBody>
      </p:sp>
      <p:sp>
        <p:nvSpPr>
          <p:cNvPr id="35" name="文字方塊 34">
            <a:extLst>
              <a:ext uri="{FF2B5EF4-FFF2-40B4-BE49-F238E27FC236}">
                <a16:creationId xmlns:a16="http://schemas.microsoft.com/office/drawing/2014/main" xmlns="" id="{3C031E65-0593-4239-8C3D-C862E59FDF5E}"/>
              </a:ext>
            </a:extLst>
          </p:cNvPr>
          <p:cNvSpPr txBox="1"/>
          <p:nvPr/>
        </p:nvSpPr>
        <p:spPr>
          <a:xfrm>
            <a:off x="6034534" y="4905509"/>
            <a:ext cx="510054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困难：统计量在训练中</a:t>
            </a:r>
            <a:r>
              <a:rPr lang="zh-CN" altLang="en-US" sz="2400">
                <a:latin typeface="Microsoft YaHei" charset="-122"/>
                <a:ea typeface="Microsoft YaHei" charset="-122"/>
                <a:cs typeface="Microsoft YaHei" charset="-122"/>
              </a:rPr>
              <a:t>会变化。</a:t>
            </a:r>
            <a:endParaRPr lang="zh-TW" altLang="en-US" sz="2400" dirty="0">
              <a:latin typeface="Microsoft YaHei" charset="-122"/>
              <a:ea typeface="Microsoft YaHei" charset="-122"/>
              <a:cs typeface="Microsoft YaHei" charset="-122"/>
            </a:endParaRPr>
          </a:p>
        </p:txBody>
      </p:sp>
      <p:cxnSp>
        <p:nvCxnSpPr>
          <p:cNvPr id="37" name="直線單箭頭接點 36">
            <a:extLst>
              <a:ext uri="{FF2B5EF4-FFF2-40B4-BE49-F238E27FC236}">
                <a16:creationId xmlns:a16="http://schemas.microsoft.com/office/drawing/2014/main" xmlns="" id="{CBE30A63-FB75-4435-914F-EC5AC16305D7}"/>
              </a:ext>
            </a:extLst>
          </p:cNvPr>
          <p:cNvCxnSpPr>
            <a:cxnSpLocks/>
          </p:cNvCxnSpPr>
          <p:nvPr/>
        </p:nvCxnSpPr>
        <p:spPr>
          <a:xfrm>
            <a:off x="5183638" y="4361413"/>
            <a:ext cx="1701792" cy="51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xmlns="" id="{32C44C58-F102-4E2C-BEF0-A53D0DC11C5B}"/>
              </a:ext>
            </a:extLst>
          </p:cNvPr>
          <p:cNvCxnSpPr>
            <a:cxnSpLocks/>
            <a:endCxn id="35" idx="0"/>
          </p:cNvCxnSpPr>
          <p:nvPr/>
        </p:nvCxnSpPr>
        <p:spPr>
          <a:xfrm>
            <a:off x="8141956" y="4398910"/>
            <a:ext cx="442849" cy="5065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2F0A5CE8-B044-4144-94AC-776FB0F9D7F4}"/>
              </a:ext>
            </a:extLst>
          </p:cNvPr>
          <p:cNvSpPr/>
          <p:nvPr/>
        </p:nvSpPr>
        <p:spPr>
          <a:xfrm>
            <a:off x="6705375" y="5731512"/>
            <a:ext cx="3096360" cy="523220"/>
          </a:xfrm>
          <a:prstGeom prst="rect">
            <a:avLst/>
          </a:prstGeom>
        </p:spPr>
        <p:txBody>
          <a:bodyPr wrap="none">
            <a:spAutoFit/>
          </a:bodyPr>
          <a:lstStyle/>
          <a:p>
            <a:r>
              <a:rPr lang="en-US" altLang="zh-TW" sz="2800" dirty="0">
                <a:solidFill>
                  <a:srgbClr val="FF0000"/>
                </a:solidFill>
              </a:rPr>
              <a:t>Batch normalization</a:t>
            </a:r>
            <a:endParaRPr lang="zh-TW" altLang="en-US" sz="2800" dirty="0">
              <a:solidFill>
                <a:srgbClr val="FF0000"/>
              </a:solidFill>
            </a:endParaRPr>
          </a:p>
        </p:txBody>
      </p:sp>
      <p:sp>
        <p:nvSpPr>
          <p:cNvPr id="43" name="箭號: 向右 42">
            <a:extLst>
              <a:ext uri="{FF2B5EF4-FFF2-40B4-BE49-F238E27FC236}">
                <a16:creationId xmlns:a16="http://schemas.microsoft.com/office/drawing/2014/main" xmlns="" id="{C08D6B9C-6D8A-4548-B399-32AB9C7FA268}"/>
              </a:ext>
            </a:extLst>
          </p:cNvPr>
          <p:cNvSpPr/>
          <p:nvPr/>
        </p:nvSpPr>
        <p:spPr>
          <a:xfrm>
            <a:off x="6199857" y="5799146"/>
            <a:ext cx="505519" cy="3948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38968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4" grpId="0"/>
      <p:bldP spid="35" grpId="0"/>
      <p:bldP spid="42"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線單箭頭接點 41">
            <a:extLst>
              <a:ext uri="{FF2B5EF4-FFF2-40B4-BE49-F238E27FC236}">
                <a16:creationId xmlns:a16="http://schemas.microsoft.com/office/drawing/2014/main" xmlns="" id="{7E9936E0-CEAB-4DF5-8890-F07D8CC4914D}"/>
              </a:ext>
            </a:extLst>
          </p:cNvPr>
          <p:cNvCxnSpPr>
            <a:cxnSpLocks/>
            <a:stCxn id="12" idx="3"/>
            <a:endCxn id="62" idx="1"/>
          </p:cNvCxnSpPr>
          <p:nvPr/>
        </p:nvCxnSpPr>
        <p:spPr>
          <a:xfrm>
            <a:off x="4798967" y="5608446"/>
            <a:ext cx="1073513"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xmlns="" id="{DD4FFBEB-BC73-4046-A39C-1A5D539A52C9}"/>
              </a:ext>
            </a:extLst>
          </p:cNvPr>
          <p:cNvCxnSpPr>
            <a:cxnSpLocks/>
            <a:stCxn id="11" idx="3"/>
            <a:endCxn id="62" idx="1"/>
          </p:cNvCxnSpPr>
          <p:nvPr/>
        </p:nvCxnSpPr>
        <p:spPr>
          <a:xfrm>
            <a:off x="4786267" y="4352735"/>
            <a:ext cx="1086213"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xmlns="" id="{3680D474-8DCC-4157-94B6-F101A3FEF7E4}"/>
              </a:ext>
            </a:extLst>
          </p:cNvPr>
          <p:cNvCxnSpPr>
            <a:cxnSpLocks/>
            <a:stCxn id="10" idx="3"/>
            <a:endCxn id="62" idx="1"/>
          </p:cNvCxnSpPr>
          <p:nvPr/>
        </p:nvCxnSpPr>
        <p:spPr>
          <a:xfrm>
            <a:off x="4798967" y="3097024"/>
            <a:ext cx="1073513"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xmlns="" id="{BCC9801D-522E-4F87-A8E0-9E29A5341C02}"/>
              </a:ext>
            </a:extLst>
          </p:cNvPr>
          <p:cNvCxnSpPr/>
          <p:nvPr/>
        </p:nvCxnSpPr>
        <p:spPr>
          <a:xfrm>
            <a:off x="3992517" y="30938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13999CBE-6CD5-4A62-A94F-E3DB39988AD5}"/>
              </a:ext>
            </a:extLst>
          </p:cNvPr>
          <p:cNvCxnSpPr/>
          <p:nvPr/>
        </p:nvCxnSpPr>
        <p:spPr>
          <a:xfrm>
            <a:off x="3992517" y="43765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7885A16A-D1F7-42C8-BD42-65B0D57F092E}"/>
              </a:ext>
            </a:extLst>
          </p:cNvPr>
          <p:cNvCxnSpPr/>
          <p:nvPr/>
        </p:nvCxnSpPr>
        <p:spPr>
          <a:xfrm>
            <a:off x="3979817" y="57100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pPr>
              <a:lnSpc>
                <a:spcPct val="100000"/>
              </a:lnSpc>
            </a:pPr>
            <a:r>
              <a:rPr lang="zh-CN" altLang="en-US" dirty="0"/>
              <a:t>在小批量上进行标准化（这里称为归一化</a:t>
            </a:r>
            <a:r>
              <a:rPr lang="en-US" altLang="zh-TW" dirty="0"/>
              <a:t>normalization </a:t>
            </a:r>
            <a:r>
              <a:rPr lang="zh-CN" altLang="en-US" dirty="0"/>
              <a:t>），不断调整神经网络中间输出，从而使整个神经网络在各层的中间输出的数值更稳定。</a:t>
            </a:r>
            <a:endParaRPr kumimoji="1" lang="zh-CN" altLang="en-US" dirty="0"/>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F590627A-A6EC-40FA-8F9D-A0EB48DC48E6}"/>
                  </a:ext>
                </a:extLst>
              </p:cNvPr>
              <p:cNvSpPr/>
              <p:nvPr/>
            </p:nvSpPr>
            <p:spPr>
              <a:xfrm>
                <a:off x="2068975" y="264617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1</m:t>
                          </m:r>
                        </m:sub>
                      </m:sSub>
                    </m:oMath>
                  </m:oMathPara>
                </a14:m>
                <a:endParaRPr lang="zh-TW" altLang="en-US" sz="2400" dirty="0">
                  <a:solidFill>
                    <a:schemeClr val="tx1"/>
                  </a:solidFill>
                </a:endParaRPr>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068975" y="2646174"/>
                <a:ext cx="361950" cy="901700"/>
              </a:xfrm>
              <a:prstGeom prst="rect">
                <a:avLst/>
              </a:prstGeom>
              <a:blipFill>
                <a:blip r:embed="rId3"/>
                <a:stretch>
                  <a:fillRect l="-20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CF1FADBD-C262-446E-809E-D526261D1F0A}"/>
                  </a:ext>
                </a:extLst>
              </p:cNvPr>
              <p:cNvSpPr/>
              <p:nvPr/>
            </p:nvSpPr>
            <p:spPr>
              <a:xfrm>
                <a:off x="2056275" y="3901885"/>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2</m:t>
                          </m:r>
                        </m:sub>
                      </m:sSub>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056275" y="3901885"/>
                <a:ext cx="361950" cy="901700"/>
              </a:xfrm>
              <a:prstGeom prst="rect">
                <a:avLst/>
              </a:prstGeom>
              <a:blipFill>
                <a:blip r:embed="rId4"/>
                <a:stretch>
                  <a:fillRect l="-1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1B5B5492-5B04-4340-A9EE-B3B83FEFF96A}"/>
                  </a:ext>
                </a:extLst>
              </p:cNvPr>
              <p:cNvSpPr/>
              <p:nvPr/>
            </p:nvSpPr>
            <p:spPr>
              <a:xfrm>
                <a:off x="2050687" y="5157596"/>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solidFill>
                                <a:schemeClr val="tx1"/>
                              </a:solidFill>
                              <a:latin typeface="Cambria Math" charset="0"/>
                            </a:rPr>
                          </m:ctrlPr>
                        </m:sSubPr>
                        <m:e>
                          <m:r>
                            <a:rPr lang="en-US" altLang="zh-TW" sz="2400" i="1">
                              <a:solidFill>
                                <a:schemeClr val="tx1"/>
                              </a:solidFill>
                              <a:latin typeface="Cambria Math" panose="02040503050406030204" pitchFamily="18" charset="0"/>
                            </a:rPr>
                            <m:t>𝑥</m:t>
                          </m:r>
                        </m:e>
                        <m:sub>
                          <m:r>
                            <a:rPr lang="en-US" altLang="zh-CN" sz="2400" b="0" i="1" smtClean="0">
                              <a:solidFill>
                                <a:schemeClr val="tx1"/>
                              </a:solidFill>
                              <a:latin typeface="Cambria Math" panose="02040503050406030204" pitchFamily="18" charset="0"/>
                            </a:rPr>
                            <m:t>3</m:t>
                          </m:r>
                        </m:sub>
                      </m:sSub>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050687" y="5157596"/>
                <a:ext cx="361950" cy="901700"/>
              </a:xfrm>
              <a:prstGeom prst="rect">
                <a:avLst/>
              </a:prstGeom>
              <a:blipFill>
                <a:blip r:embed="rId5"/>
                <a:stretch>
                  <a:fillRect l="-20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B5880E48-CFF2-4886-A346-117037B426A5}"/>
                  </a:ext>
                </a:extLst>
              </p:cNvPr>
              <p:cNvSpPr/>
              <p:nvPr/>
            </p:nvSpPr>
            <p:spPr>
              <a:xfrm>
                <a:off x="2849517" y="264617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849517" y="2646174"/>
                <a:ext cx="1308100" cy="9017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59BF45DF-A9B5-40B2-9154-CF6BC9D548C2}"/>
                  </a:ext>
                </a:extLst>
              </p:cNvPr>
              <p:cNvSpPr/>
              <p:nvPr/>
            </p:nvSpPr>
            <p:spPr>
              <a:xfrm>
                <a:off x="2849517" y="3901885"/>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849517" y="3901885"/>
                <a:ext cx="1308100" cy="9017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FB9C516D-D2F6-4FBE-B5C1-E3C416927E0B}"/>
                  </a:ext>
                </a:extLst>
              </p:cNvPr>
              <p:cNvSpPr/>
              <p:nvPr/>
            </p:nvSpPr>
            <p:spPr>
              <a:xfrm>
                <a:off x="2849517" y="515759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849517" y="5157596"/>
                <a:ext cx="1308100" cy="9017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3E981C1-7A8E-4393-8634-9E389C41ECF6}"/>
                  </a:ext>
                </a:extLst>
              </p:cNvPr>
              <p:cNvSpPr/>
              <p:nvPr/>
            </p:nvSpPr>
            <p:spPr>
              <a:xfrm>
                <a:off x="4437017" y="264617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37017" y="2646174"/>
                <a:ext cx="361950" cy="901700"/>
              </a:xfrm>
              <a:prstGeom prst="rect">
                <a:avLst/>
              </a:prstGeom>
              <a:blipFill>
                <a:blip r:embed="rId9"/>
                <a:stretch>
                  <a:fillRect l="-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7D5A2E72-1F7A-4284-ACF2-72EBAF8B1A28}"/>
                  </a:ext>
                </a:extLst>
              </p:cNvPr>
              <p:cNvSpPr/>
              <p:nvPr/>
            </p:nvSpPr>
            <p:spPr>
              <a:xfrm>
                <a:off x="4424317" y="39018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24317" y="3901885"/>
                <a:ext cx="361950" cy="901700"/>
              </a:xfrm>
              <a:prstGeom prst="rect">
                <a:avLst/>
              </a:prstGeom>
              <a:blipFill>
                <a:blip r:embed="rId10"/>
                <a:stretch>
                  <a:fillRect l="-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E62DC66E-889D-4069-B1BD-227A3F440A74}"/>
                  </a:ext>
                </a:extLst>
              </p:cNvPr>
              <p:cNvSpPr/>
              <p:nvPr/>
            </p:nvSpPr>
            <p:spPr>
              <a:xfrm>
                <a:off x="4437017" y="515759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37017" y="5157596"/>
                <a:ext cx="361950" cy="901700"/>
              </a:xfrm>
              <a:prstGeom prst="rect">
                <a:avLst/>
              </a:prstGeom>
              <a:blipFill>
                <a:blip r:embed="rId11"/>
                <a:stretch>
                  <a:fillRect l="-12903"/>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xmlns="" id="{50B5691A-E01D-45B0-A994-85DEA5DC55D9}"/>
              </a:ext>
            </a:extLst>
          </p:cNvPr>
          <p:cNvCxnSpPr/>
          <p:nvPr/>
        </p:nvCxnSpPr>
        <p:spPr>
          <a:xfrm>
            <a:off x="2417717" y="30779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xmlns="" id="{E819FD5F-1B10-41A3-A1DD-C86EF09C5C94}"/>
              </a:ext>
            </a:extLst>
          </p:cNvPr>
          <p:cNvCxnSpPr/>
          <p:nvPr/>
        </p:nvCxnSpPr>
        <p:spPr>
          <a:xfrm>
            <a:off x="2417717" y="43606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3808DA06-172D-4181-8E16-E63D4C22FE84}"/>
              </a:ext>
            </a:extLst>
          </p:cNvPr>
          <p:cNvCxnSpPr/>
          <p:nvPr/>
        </p:nvCxnSpPr>
        <p:spPr>
          <a:xfrm>
            <a:off x="2405017" y="5694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5C0FDC5-555B-4DCB-A467-30F2AD50B1E8}"/>
                  </a:ext>
                </a:extLst>
              </p:cNvPr>
              <p:cNvSpPr/>
              <p:nvPr/>
            </p:nvSpPr>
            <p:spPr>
              <a:xfrm>
                <a:off x="5872480" y="5630160"/>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872480" y="5630160"/>
                <a:ext cx="355600" cy="917578"/>
              </a:xfrm>
              <a:prstGeom prst="rect">
                <a:avLst/>
              </a:prstGeom>
              <a:blipFill>
                <a:blip r:embed="rId12"/>
                <a:stretch>
                  <a:fillRect l="-1379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009C73E6-203D-409A-9A73-C5BC4CD46D18}"/>
                  </a:ext>
                </a:extLst>
              </p:cNvPr>
              <p:cNvSpPr/>
              <p:nvPr/>
            </p:nvSpPr>
            <p:spPr>
              <a:xfrm>
                <a:off x="7224123" y="5630160"/>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xmlns="" xmlns:a14="http://schemas.microsoft.com/office/drawing/2010/main" id="{009C73E6-203D-409A-9A73-C5BC4CD46D18}"/>
                  </a:ext>
                </a:extLst>
              </p:cNvPr>
              <p:cNvSpPr>
                <a:spLocks noRot="1" noChangeAspect="1" noMove="1" noResize="1" noEditPoints="1" noAdjustHandles="1" noChangeArrowheads="1" noChangeShapeType="1" noTextEdit="1"/>
              </p:cNvSpPr>
              <p:nvPr/>
            </p:nvSpPr>
            <p:spPr>
              <a:xfrm>
                <a:off x="7224123" y="5630160"/>
                <a:ext cx="355600" cy="917578"/>
              </a:xfrm>
              <a:prstGeom prst="rect">
                <a:avLst/>
              </a:prstGeom>
              <a:blipFill rotWithShape="0">
                <a:blip r:embed="rId13"/>
                <a:stretch>
                  <a:fillRect l="-3226"/>
                </a:stretch>
              </a:blipFill>
            </p:spPr>
            <p:txBody>
              <a:bodyPr/>
              <a:lstStyle/>
              <a:p>
                <a:r>
                  <a:rPr lang="zh-CN" altLang="en-US">
                    <a:noFill/>
                  </a:rPr>
                  <a:t> </a:t>
                </a:r>
              </a:p>
            </p:txBody>
          </p:sp>
        </mc:Fallback>
      </mc:AlternateContent>
      <p:cxnSp>
        <p:nvCxnSpPr>
          <p:cNvPr id="64" name="直線單箭頭接點 63">
            <a:extLst>
              <a:ext uri="{FF2B5EF4-FFF2-40B4-BE49-F238E27FC236}">
                <a16:creationId xmlns:a16="http://schemas.microsoft.com/office/drawing/2014/main" xmlns="" id="{B1BA1A23-40BF-43EB-BDB7-C2338420249F}"/>
              </a:ext>
            </a:extLst>
          </p:cNvPr>
          <p:cNvCxnSpPr>
            <a:cxnSpLocks/>
            <a:stCxn id="10" idx="3"/>
            <a:endCxn id="63" idx="1"/>
          </p:cNvCxnSpPr>
          <p:nvPr/>
        </p:nvCxnSpPr>
        <p:spPr>
          <a:xfrm>
            <a:off x="4798967" y="3097024"/>
            <a:ext cx="2425156" cy="2991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xmlns="" id="{2A46C938-A472-477F-85B9-96945E87D18B}"/>
              </a:ext>
            </a:extLst>
          </p:cNvPr>
          <p:cNvCxnSpPr>
            <a:cxnSpLocks/>
            <a:stCxn id="11" idx="3"/>
            <a:endCxn id="63" idx="1"/>
          </p:cNvCxnSpPr>
          <p:nvPr/>
        </p:nvCxnSpPr>
        <p:spPr>
          <a:xfrm>
            <a:off x="4786267" y="4352735"/>
            <a:ext cx="2437856" cy="17362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xmlns="" id="{5037F6F3-2704-48AD-95CC-B37F7FDCC427}"/>
              </a:ext>
            </a:extLst>
          </p:cNvPr>
          <p:cNvCxnSpPr>
            <a:cxnSpLocks/>
            <a:stCxn id="12" idx="3"/>
            <a:endCxn id="63" idx="1"/>
          </p:cNvCxnSpPr>
          <p:nvPr/>
        </p:nvCxnSpPr>
        <p:spPr>
          <a:xfrm>
            <a:off x="4798967" y="5608446"/>
            <a:ext cx="2425156" cy="480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xmlns="" id="{BE693145-D009-4402-AA39-F7C658868EB7}"/>
              </a:ext>
            </a:extLst>
          </p:cNvPr>
          <p:cNvCxnSpPr>
            <a:cxnSpLocks/>
          </p:cNvCxnSpPr>
          <p:nvPr/>
        </p:nvCxnSpPr>
        <p:spPr>
          <a:xfrm flipV="1">
            <a:off x="6228080" y="608894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xmlns="" id="{0651EED1-671B-4609-BED3-2D5D139364DB}"/>
                  </a:ext>
                </a:extLst>
              </p:cNvPr>
              <p:cNvSpPr txBox="1"/>
              <p:nvPr/>
            </p:nvSpPr>
            <p:spPr>
              <a:xfrm>
                <a:off x="6282646" y="2244119"/>
                <a:ext cx="1566775"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𝜇</m:t>
                      </m:r>
                      <m:r>
                        <a:rPr lang="en-US" altLang="zh-TW" sz="2400" i="1">
                          <a:latin typeface="Cambria Math" panose="02040503050406030204" pitchFamily="18" charset="0"/>
                        </a:rPr>
                        <m:t>=</m:t>
                      </m:r>
                      <m:f>
                        <m:fPr>
                          <m:ctrlPr>
                            <a:rPr lang="en-US" altLang="zh-TW" sz="2400" i="1">
                              <a:latin typeface="Cambria Math"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nary>
                    </m:oMath>
                  </m:oMathPara>
                </a14:m>
                <a:endParaRPr lang="zh-TW" altLang="en-US" sz="2400" dirty="0"/>
              </a:p>
            </p:txBody>
          </p:sp>
        </mc:Choice>
        <mc:Fallback xmlns="">
          <p:sp>
            <p:nvSpPr>
              <p:cNvPr id="70" name="文字方塊 69">
                <a:extLst>
                  <a:ext uri="{FF2B5EF4-FFF2-40B4-BE49-F238E27FC236}">
                    <a16:creationId xmlns:a16="http://schemas.microsoft.com/office/drawing/2014/main" id="{0651EED1-671B-4609-BED3-2D5D139364DB}"/>
                  </a:ext>
                </a:extLst>
              </p:cNvPr>
              <p:cNvSpPr txBox="1">
                <a:spLocks noRot="1" noChangeAspect="1" noMove="1" noResize="1" noEditPoints="1" noAdjustHandles="1" noChangeArrowheads="1" noChangeShapeType="1" noTextEdit="1"/>
              </p:cNvSpPr>
              <p:nvPr/>
            </p:nvSpPr>
            <p:spPr>
              <a:xfrm>
                <a:off x="6282646" y="2244119"/>
                <a:ext cx="1566775" cy="1038298"/>
              </a:xfrm>
              <a:prstGeom prst="rect">
                <a:avLst/>
              </a:prstGeom>
              <a:blipFill>
                <a:blip r:embed="rId14"/>
                <a:stretch>
                  <a:fillRect l="-20800" t="-114458" r="-27200" b="-175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6282646" y="3487021"/>
                <a:ext cx="2725361"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rad>
                        <m:radPr>
                          <m:degHide m:val="on"/>
                          <m:ctrlPr>
                            <a:rPr lang="en-US" altLang="zh-TW" sz="2400" i="1">
                              <a:latin typeface="Cambria Math" charset="0"/>
                            </a:rPr>
                          </m:ctrlPr>
                        </m:radPr>
                        <m:deg/>
                        <m:e>
                          <m:f>
                            <m:fPr>
                              <m:ctrlPr>
                                <a:rPr lang="en-US" altLang="zh-TW" sz="2400" i="1">
                                  <a:latin typeface="Cambria Math"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charset="0"/>
                                    </a:rPr>
                                  </m:ctrlPr>
                                </m:sSupPr>
                                <m:e>
                                  <m:d>
                                    <m:dPr>
                                      <m:ctrlPr>
                                        <a:rPr lang="en-US" altLang="zh-TW" sz="2400" i="1">
                                          <a:latin typeface="Cambria Math" charset="0"/>
                                        </a:rPr>
                                      </m:ctrlPr>
                                    </m:dPr>
                                    <m:e>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2</m:t>
                                  </m:r>
                                </m:sup>
                              </m:sSup>
                            </m:e>
                          </m:nary>
                        </m:e>
                      </m:rad>
                    </m:oMath>
                  </m:oMathPara>
                </a14:m>
                <a:endParaRPr lang="zh-TW" altLang="en-US" sz="24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6282646" y="3487021"/>
                <a:ext cx="2725361" cy="1436868"/>
              </a:xfrm>
              <a:prstGeom prst="rect">
                <a:avLst/>
              </a:prstGeom>
              <a:blipFill>
                <a:blip r:embed="rId15"/>
                <a:stretch>
                  <a:fillRect l="-2778" t="-67544" b="-1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7781123" y="5822500"/>
                <a:ext cx="2360190"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TW" sz="2400" i="1">
                            <a:latin typeface="Cambria Math"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7781123" y="5822500"/>
                <a:ext cx="2360190" cy="473591"/>
              </a:xfrm>
              <a:prstGeom prst="rect">
                <a:avLst/>
              </a:prstGeom>
              <a:blipFill>
                <a:blip r:embed="rId16"/>
                <a:stretch>
                  <a:fillRect l="-535" t="-7895" r="-1070" b="-28947"/>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xmlns="" id="{C2404FFC-36F3-4FAC-A0A9-68EF5F135294}"/>
              </a:ext>
            </a:extLst>
          </p:cNvPr>
          <p:cNvSpPr/>
          <p:nvPr/>
        </p:nvSpPr>
        <p:spPr>
          <a:xfrm>
            <a:off x="8111446" y="2202298"/>
            <a:ext cx="3890554" cy="1200329"/>
          </a:xfrm>
          <a:prstGeom prst="rect">
            <a:avLst/>
          </a:prstGeom>
        </p:spPr>
        <p:txBody>
          <a:bodyPr wrap="square">
            <a:spAutoFit/>
          </a:bodyPr>
          <a:lstStyle/>
          <a:p>
            <a:pPr lvl="1"/>
            <a:r>
              <a:rPr lang="en-US" altLang="zh-TW" sz="2400" dirty="0">
                <a:solidFill>
                  <a:srgbClr val="C00000"/>
                </a:solidFill>
                <a:latin typeface="Microsoft YaHei" panose="020B0503020204020204" pitchFamily="34" charset="-122"/>
                <a:ea typeface="Microsoft YaHei" panose="020B0503020204020204" pitchFamily="34" charset="-122"/>
              </a:rPr>
              <a:t>Batch normalization</a:t>
            </a:r>
            <a:r>
              <a:rPr lang="zh-TW" altLang="en-US" sz="2400" dirty="0">
                <a:solidFill>
                  <a:srgbClr val="C00000"/>
                </a:solidFill>
                <a:latin typeface="Microsoft YaHei" panose="020B0503020204020204" pitchFamily="34" charset="-122"/>
                <a:ea typeface="Microsoft YaHei" panose="020B0503020204020204" pitchFamily="34" charset="-122"/>
              </a:rPr>
              <a:t>需要在较大的</a:t>
            </a:r>
            <a:r>
              <a:rPr lang="en-US" altLang="zh-TW" sz="2400" dirty="0">
                <a:solidFill>
                  <a:srgbClr val="C00000"/>
                </a:solidFill>
                <a:latin typeface="Microsoft YaHei" panose="020B0503020204020204" pitchFamily="34" charset="-122"/>
                <a:ea typeface="Microsoft YaHei" panose="020B0503020204020204" pitchFamily="34" charset="-122"/>
              </a:rPr>
              <a:t>batch</a:t>
            </a:r>
            <a:r>
              <a:rPr lang="zh-CN" altLang="en-US" sz="2400" dirty="0">
                <a:solidFill>
                  <a:srgbClr val="C00000"/>
                </a:solidFill>
                <a:latin typeface="Microsoft YaHei" panose="020B0503020204020204" pitchFamily="34" charset="-122"/>
                <a:ea typeface="Microsoft YaHei" panose="020B0503020204020204" pitchFamily="34" charset="-122"/>
              </a:rPr>
              <a:t> </a:t>
            </a:r>
            <a:r>
              <a:rPr lang="en-US" altLang="zh-CN" sz="2400" dirty="0">
                <a:solidFill>
                  <a:srgbClr val="C00000"/>
                </a:solidFill>
                <a:latin typeface="Microsoft YaHei" panose="020B0503020204020204" pitchFamily="34" charset="-122"/>
                <a:ea typeface="Microsoft YaHei" panose="020B0503020204020204" pitchFamily="34" charset="-122"/>
              </a:rPr>
              <a:t>size</a:t>
            </a:r>
            <a:r>
              <a:rPr lang="zh-CN" altLang="en-US" sz="2400" dirty="0">
                <a:solidFill>
                  <a:srgbClr val="C00000"/>
                </a:solidFill>
                <a:latin typeface="Microsoft YaHei" panose="020B0503020204020204" pitchFamily="34" charset="-122"/>
                <a:ea typeface="Microsoft YaHei" panose="020B0503020204020204" pitchFamily="34" charset="-122"/>
              </a:rPr>
              <a:t>上才能工作。</a:t>
            </a:r>
            <a:endParaRPr lang="en-US" altLang="zh-TW" sz="2400" dirty="0">
              <a:solidFill>
                <a:srgbClr val="C0000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xmlns="" id="{FA999F82-9C6F-B6F3-1AA9-6E96A336BBC1}"/>
              </a:ext>
            </a:extLst>
          </p:cNvPr>
          <p:cNvSpPr txBox="1"/>
          <p:nvPr/>
        </p:nvSpPr>
        <p:spPr>
          <a:xfrm>
            <a:off x="630237" y="6296091"/>
            <a:ext cx="1814920" cy="369332"/>
          </a:xfrm>
          <a:prstGeom prst="rect">
            <a:avLst/>
          </a:prstGeom>
          <a:noFill/>
        </p:spPr>
        <p:txBody>
          <a:bodyPr wrap="none" rtlCol="0">
            <a:spAutoFit/>
          </a:bodyPr>
          <a:lstStyle/>
          <a:p>
            <a:r>
              <a:rPr kumimoji="1" lang="zh-CN" altLang="en-US" dirty="0"/>
              <a:t>对</a:t>
            </a:r>
            <a:r>
              <a:rPr kumimoji="1" lang="en-US" altLang="zh-CN" dirty="0"/>
              <a:t>z</a:t>
            </a:r>
            <a:r>
              <a:rPr kumimoji="1" lang="zh-CN" altLang="en-US" dirty="0"/>
              <a:t>、</a:t>
            </a:r>
            <a:r>
              <a:rPr kumimoji="1" lang="en-US" altLang="zh-CN" dirty="0"/>
              <a:t>a</a:t>
            </a:r>
            <a:r>
              <a:rPr kumimoji="1" lang="zh-CN" altLang="en-US" dirty="0"/>
              <a:t>做</a:t>
            </a:r>
            <a:r>
              <a:rPr kumimoji="1" lang="en-US" altLang="zh-CN" dirty="0"/>
              <a:t>BN</a:t>
            </a:r>
            <a:r>
              <a:rPr kumimoji="1" lang="zh-CN" altLang="en-US" dirty="0"/>
              <a:t>均可</a:t>
            </a:r>
          </a:p>
        </p:txBody>
      </p:sp>
    </p:spTree>
    <p:extLst>
      <p:ext uri="{BB962C8B-B14F-4D97-AF65-F5344CB8AC3E}">
        <p14:creationId xmlns:p14="http://schemas.microsoft.com/office/powerpoint/2010/main" val="769989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0" grpId="0"/>
      <p:bldP spid="71" grpId="0"/>
      <p:bldP spid="72"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xmlns=""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xmlns=""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xmlns=""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p:sp>
        <p:nvSpPr>
          <p:cNvPr id="7" name="矩形 6">
            <a:extLst>
              <a:ext uri="{FF2B5EF4-FFF2-40B4-BE49-F238E27FC236}">
                <a16:creationId xmlns:a16="http://schemas.microsoft.com/office/drawing/2014/main" xmlns=""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 name="矩形 7">
            <a:extLst>
              <a:ext uri="{FF2B5EF4-FFF2-40B4-BE49-F238E27FC236}">
                <a16:creationId xmlns:a16="http://schemas.microsoft.com/office/drawing/2014/main" xmlns=""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9" name="矩形 8">
            <a:extLst>
              <a:ext uri="{FF2B5EF4-FFF2-40B4-BE49-F238E27FC236}">
                <a16:creationId xmlns:a16="http://schemas.microsoft.com/office/drawing/2014/main" xmlns=""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10" name="矩形 9">
            <a:extLst>
              <a:ext uri="{FF2B5EF4-FFF2-40B4-BE49-F238E27FC236}">
                <a16:creationId xmlns:a16="http://schemas.microsoft.com/office/drawing/2014/main" xmlns=""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11" name="矩形 10">
            <a:extLst>
              <a:ext uri="{FF2B5EF4-FFF2-40B4-BE49-F238E27FC236}">
                <a16:creationId xmlns:a16="http://schemas.microsoft.com/office/drawing/2014/main" xmlns=""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12" name="矩形 11">
            <a:extLst>
              <a:ext uri="{FF2B5EF4-FFF2-40B4-BE49-F238E27FC236}">
                <a16:creationId xmlns:a16="http://schemas.microsoft.com/office/drawing/2014/main" xmlns=""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20" name="直線單箭頭接點 19">
            <a:extLst>
              <a:ext uri="{FF2B5EF4-FFF2-40B4-BE49-F238E27FC236}">
                <a16:creationId xmlns:a16="http://schemas.microsoft.com/office/drawing/2014/main" xmlns=""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xmlns=""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xmlns=""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5C0FDC5-555B-4DCB-A467-30F2AD50B1E8}"/>
                  </a:ext>
                </a:extLst>
              </p:cNvPr>
              <p:cNvSpPr/>
              <p:nvPr/>
            </p:nvSpPr>
            <p:spPr>
              <a:xfrm>
                <a:off x="5931263"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3"/>
                <a:stretch>
                  <a:fillRect l="-142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5758906" y="5575296"/>
                <a:ext cx="355600" cy="917578"/>
              </a:xfrm>
              <a:prstGeom prst="rect">
                <a:avLst/>
              </a:prstGeom>
              <a:blipFill>
                <a:blip r:embed="rId13"/>
                <a:stretch>
                  <a:fillRect l="-5000"/>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xmlns=""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7854746" y="807231"/>
                <a:ext cx="1742015"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smtClean="0">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f>
                        <m:fPr>
                          <m:ctrlPr>
                            <a:rPr lang="en-US" altLang="zh-TW" sz="2800" i="1">
                              <a:latin typeface="Cambria Math" charset="0"/>
                            </a:rPr>
                          </m:ctrlPr>
                        </m:fPr>
                        <m:num>
                          <m:sSub>
                            <m:sSubPr>
                              <m:ctrlPr>
                                <a:rPr lang="en-US" altLang="zh-TW" sz="2800" i="1">
                                  <a:latin typeface="Cambria Math"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854746" y="807231"/>
                <a:ext cx="1742015" cy="734945"/>
              </a:xfrm>
              <a:prstGeom prst="rect">
                <a:avLst/>
              </a:prstGeom>
              <a:blipFill>
                <a:blip r:embed="rId14"/>
                <a:stretch>
                  <a:fillRect l="-2174" t="-1695" r="-3623" b="-10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1782130" y="5739630"/>
                <a:ext cx="2485071"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14:m>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1782130" y="5739630"/>
                <a:ext cx="2485071" cy="473591"/>
              </a:xfrm>
              <a:prstGeom prst="rect">
                <a:avLst/>
              </a:prstGeom>
              <a:blipFill>
                <a:blip r:embed="rId15"/>
                <a:stretch>
                  <a:fillRect l="-510" t="-13158" b="-26316"/>
                </a:stretch>
              </a:blipFill>
            </p:spPr>
            <p:txBody>
              <a:bodyPr/>
              <a:lstStyle/>
              <a:p>
                <a:r>
                  <a:rPr lang="zh-CN" altLang="en-US">
                    <a:noFill/>
                  </a:rPr>
                  <a:t> </a:t>
                </a:r>
              </a:p>
            </p:txBody>
          </p:sp>
        </mc:Fallback>
      </mc:AlternateContent>
      <p:cxnSp>
        <p:nvCxnSpPr>
          <p:cNvPr id="31" name="直線單箭頭接點 30">
            <a:extLst>
              <a:ext uri="{FF2B5EF4-FFF2-40B4-BE49-F238E27FC236}">
                <a16:creationId xmlns:a16="http://schemas.microsoft.com/office/drawing/2014/main" xmlns="" id="{F2460236-A8E3-4C27-A99A-F4CCB83573CA}"/>
              </a:ext>
            </a:extLst>
          </p:cNvPr>
          <p:cNvCxnSpPr/>
          <p:nvPr/>
        </p:nvCxnSpPr>
        <p:spPr>
          <a:xfrm>
            <a:off x="9455150"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xmlns="" id="{3DCB729F-4A67-42B0-8C97-81DF247A1301}"/>
              </a:ext>
            </a:extLst>
          </p:cNvPr>
          <p:cNvSpPr/>
          <p:nvPr/>
        </p:nvSpPr>
        <p:spPr>
          <a:xfrm>
            <a:off x="9899650"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33" name="直線單箭頭接點 32">
            <a:extLst>
              <a:ext uri="{FF2B5EF4-FFF2-40B4-BE49-F238E27FC236}">
                <a16:creationId xmlns:a16="http://schemas.microsoft.com/office/drawing/2014/main" xmlns="" id="{C413781B-C1F5-47D2-9A8F-B9260CBDC0FD}"/>
              </a:ext>
            </a:extLst>
          </p:cNvPr>
          <p:cNvCxnSpPr/>
          <p:nvPr/>
        </p:nvCxnSpPr>
        <p:spPr>
          <a:xfrm>
            <a:off x="9455150"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xmlns="" id="{2874FF75-6302-41B5-B140-DB05BF16A050}"/>
              </a:ext>
            </a:extLst>
          </p:cNvPr>
          <p:cNvSpPr/>
          <p:nvPr/>
        </p:nvSpPr>
        <p:spPr>
          <a:xfrm>
            <a:off x="9899650"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35" name="直線單箭頭接點 34">
            <a:extLst>
              <a:ext uri="{FF2B5EF4-FFF2-40B4-BE49-F238E27FC236}">
                <a16:creationId xmlns:a16="http://schemas.microsoft.com/office/drawing/2014/main" xmlns="" id="{2426FD0F-75FD-46C9-B3F6-0926F96FDA0C}"/>
              </a:ext>
            </a:extLst>
          </p:cNvPr>
          <p:cNvCxnSpPr/>
          <p:nvPr/>
        </p:nvCxnSpPr>
        <p:spPr>
          <a:xfrm>
            <a:off x="9457690"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xmlns="" id="{DAC14052-2003-49C2-A087-FE77796B9F1B}"/>
              </a:ext>
            </a:extLst>
          </p:cNvPr>
          <p:cNvSpPr/>
          <p:nvPr/>
        </p:nvSpPr>
        <p:spPr>
          <a:xfrm>
            <a:off x="9902190"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37" name="矩形 36">
            <a:extLst>
              <a:ext uri="{FF2B5EF4-FFF2-40B4-BE49-F238E27FC236}">
                <a16:creationId xmlns:a16="http://schemas.microsoft.com/office/drawing/2014/main" xmlns="" id="{5364DB7F-8267-4392-B4E1-FF4005E7A7B3}"/>
              </a:ext>
            </a:extLst>
          </p:cNvPr>
          <p:cNvSpPr/>
          <p:nvPr/>
        </p:nvSpPr>
        <p:spPr>
          <a:xfrm>
            <a:off x="9097645" y="181152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39" name="矩形 38">
            <a:extLst>
              <a:ext uri="{FF2B5EF4-FFF2-40B4-BE49-F238E27FC236}">
                <a16:creationId xmlns:a16="http://schemas.microsoft.com/office/drawing/2014/main" xmlns="" id="{F8856DBA-F217-481E-94C8-9CA0CB9C7E5E}"/>
              </a:ext>
            </a:extLst>
          </p:cNvPr>
          <p:cNvSpPr/>
          <p:nvPr/>
        </p:nvSpPr>
        <p:spPr>
          <a:xfrm>
            <a:off x="9090978" y="311010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0" name="矩形 39">
            <a:extLst>
              <a:ext uri="{FF2B5EF4-FFF2-40B4-BE49-F238E27FC236}">
                <a16:creationId xmlns:a16="http://schemas.microsoft.com/office/drawing/2014/main" xmlns="" id="{B8A93E1F-9C40-49EF-977C-5DA0EFE0EEF0}"/>
              </a:ext>
            </a:extLst>
          </p:cNvPr>
          <p:cNvSpPr/>
          <p:nvPr/>
        </p:nvSpPr>
        <p:spPr>
          <a:xfrm>
            <a:off x="9110980" y="435063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b="0" i="1" smtClean="0">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6"/>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17"/>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18"/>
                <a:stretch>
                  <a:fillRect l="-40625"/>
                </a:stretch>
              </a:blipFill>
            </p:spPr>
            <p:txBody>
              <a:bodyPr/>
              <a:lstStyle/>
              <a:p>
                <a:r>
                  <a:rPr lang="zh-CN" altLang="en-US">
                    <a:noFill/>
                  </a:rPr>
                  <a:t> </a:t>
                </a:r>
              </a:p>
            </p:txBody>
          </p:sp>
        </mc:Fallback>
      </mc:AlternateContent>
      <p:cxnSp>
        <p:nvCxnSpPr>
          <p:cNvPr id="45" name="直線單箭頭接點 44">
            <a:extLst>
              <a:ext uri="{FF2B5EF4-FFF2-40B4-BE49-F238E27FC236}">
                <a16:creationId xmlns:a16="http://schemas.microsoft.com/office/drawing/2014/main" xmlns="" id="{F3CECF99-FDE8-49F3-B3AB-96FCDA744ACE}"/>
              </a:ext>
            </a:extLst>
          </p:cNvPr>
          <p:cNvCxnSpPr/>
          <p:nvPr/>
        </p:nvCxnSpPr>
        <p:spPr>
          <a:xfrm>
            <a:off x="8623436"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xmlns="" id="{45A9E7A1-97DB-48E0-834F-D096AD090FDE}"/>
              </a:ext>
            </a:extLst>
          </p:cNvPr>
          <p:cNvCxnSpPr/>
          <p:nvPr/>
        </p:nvCxnSpPr>
        <p:spPr>
          <a:xfrm>
            <a:off x="8623436"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xmlns="" id="{EBE9C97A-A331-4C9B-A4A9-FDCA63DCA7C7}"/>
              </a:ext>
            </a:extLst>
          </p:cNvPr>
          <p:cNvCxnSpPr/>
          <p:nvPr/>
        </p:nvCxnSpPr>
        <p:spPr>
          <a:xfrm>
            <a:off x="8625976"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xmlns=""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xmlns=""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xmlns=""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xmlns=""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xmlns=""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xmlns=""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xmlns=""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xmlns=""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xmlns=""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xmlns="" id="{A1207C65-BEF1-4877-BEC2-25FBCD0650D7}"/>
              </a:ext>
            </a:extLst>
          </p:cNvPr>
          <p:cNvSpPr/>
          <p:nvPr/>
        </p:nvSpPr>
        <p:spPr>
          <a:xfrm flipV="1">
            <a:off x="4553721" y="5462510"/>
            <a:ext cx="1326742" cy="842923"/>
          </a:xfrm>
          <a:prstGeom prst="ben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78" name="文字方塊 77">
            <a:extLst>
              <a:ext uri="{FF2B5EF4-FFF2-40B4-BE49-F238E27FC236}">
                <a16:creationId xmlns:a16="http://schemas.microsoft.com/office/drawing/2014/main" xmlns="" id="{2922385D-C276-4AE5-BF2F-2CA0DBC6701E}"/>
              </a:ext>
            </a:extLst>
          </p:cNvPr>
          <p:cNvSpPr txBox="1"/>
          <p:nvPr/>
        </p:nvSpPr>
        <p:spPr>
          <a:xfrm>
            <a:off x="7950926" y="5655552"/>
            <a:ext cx="2485072" cy="461665"/>
          </a:xfrm>
          <a:prstGeom prst="rect">
            <a:avLst/>
          </a:prstGeom>
          <a:noFill/>
        </p:spPr>
        <p:txBody>
          <a:bodyPr wrap="square" rtlCol="0">
            <a:spAutoFit/>
          </a:bodyPr>
          <a:lstStyle/>
          <a:p>
            <a:r>
              <a:rPr lang="zh-TW" altLang="en-US" sz="2400" dirty="0">
                <a:solidFill>
                  <a:srgbClr val="C00000"/>
                </a:solidFill>
                <a:latin typeface="Microsoft YaHei" panose="020B0503020204020204" pitchFamily="34" charset="-122"/>
                <a:ea typeface="Microsoft YaHei" panose="020B0503020204020204" pitchFamily="34" charset="-122"/>
              </a:rPr>
              <a:t>如何反向传播</a:t>
            </a:r>
            <a:r>
              <a:rPr lang="zh-CN" altLang="en-US" sz="2400" dirty="0">
                <a:solidFill>
                  <a:srgbClr val="C00000"/>
                </a:solidFill>
                <a:latin typeface="Microsoft YaHei" panose="020B0503020204020204" pitchFamily="34" charset="-122"/>
                <a:ea typeface="Microsoft YaHei" panose="020B0503020204020204" pitchFamily="34" charset="-122"/>
              </a:rPr>
              <a:t>？</a:t>
            </a:r>
            <a:endParaRPr lang="zh-TW" altLang="en-US" sz="2400" dirty="0">
              <a:solidFill>
                <a:srgbClr val="C00000"/>
              </a:solidFill>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xmlns="" id="{F590627A-A6EC-40FA-8F9D-A0EB48DC48E6}"/>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solidFill>
                <a:schemeClr val="tx1"/>
              </a:solidFill>
            </a:endParaRPr>
          </a:p>
        </p:txBody>
      </p:sp>
      <p:sp>
        <p:nvSpPr>
          <p:cNvPr id="55" name="矩形 54">
            <a:extLst>
              <a:ext uri="{FF2B5EF4-FFF2-40B4-BE49-F238E27FC236}">
                <a16:creationId xmlns:a16="http://schemas.microsoft.com/office/drawing/2014/main" xmlns="" id="{CF1FADBD-C262-446E-809E-D526261D1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p:sp>
        <p:nvSpPr>
          <p:cNvPr id="56" name="矩形 55">
            <a:extLst>
              <a:ext uri="{FF2B5EF4-FFF2-40B4-BE49-F238E27FC236}">
                <a16:creationId xmlns:a16="http://schemas.microsoft.com/office/drawing/2014/main" xmlns="" id="{1B5B5492-5B04-4340-A9EE-B3B83FEFF96A}"/>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5307F686-F748-FD4A-BF8F-72A1B60C5344}"/>
                  </a:ext>
                </a:extLst>
              </p:cNvPr>
              <p:cNvSpPr/>
              <p:nvPr/>
            </p:nvSpPr>
            <p:spPr>
              <a:xfrm>
                <a:off x="2017813" y="2003543"/>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𝑥</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4" name="矩形 3">
                <a:extLst>
                  <a:ext uri="{FF2B5EF4-FFF2-40B4-BE49-F238E27FC236}">
                    <a16:creationId xmlns:a16="http://schemas.microsoft.com/office/drawing/2014/main" id="{5307F686-F748-FD4A-BF8F-72A1B60C5344}"/>
                  </a:ext>
                </a:extLst>
              </p:cNvPr>
              <p:cNvSpPr>
                <a:spLocks noRot="1" noChangeAspect="1" noMove="1" noResize="1" noEditPoints="1" noAdjustHandles="1" noChangeArrowheads="1" noChangeShapeType="1" noTextEdit="1"/>
              </p:cNvSpPr>
              <p:nvPr/>
            </p:nvSpPr>
            <p:spPr>
              <a:xfrm>
                <a:off x="2017813" y="2003543"/>
                <a:ext cx="549574" cy="461665"/>
              </a:xfrm>
              <a:prstGeom prst="rect">
                <a:avLst/>
              </a:prstGeom>
              <a:blipFill>
                <a:blip r:embed="rId1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xmlns="" id="{A37649AE-EE06-0243-B1EE-EC06E2D8D4E6}"/>
                  </a:ext>
                </a:extLst>
              </p:cNvPr>
              <p:cNvSpPr/>
              <p:nvPr/>
            </p:nvSpPr>
            <p:spPr>
              <a:xfrm>
                <a:off x="2041596" y="3228208"/>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CN" altLang="en-US" sz="2400" dirty="0"/>
              </a:p>
            </p:txBody>
          </p:sp>
        </mc:Choice>
        <mc:Fallback xmlns="">
          <p:sp>
            <p:nvSpPr>
              <p:cNvPr id="58" name="矩形 57">
                <a:extLst>
                  <a:ext uri="{FF2B5EF4-FFF2-40B4-BE49-F238E27FC236}">
                    <a16:creationId xmlns:a16="http://schemas.microsoft.com/office/drawing/2014/main" id="{A37649AE-EE06-0243-B1EE-EC06E2D8D4E6}"/>
                  </a:ext>
                </a:extLst>
              </p:cNvPr>
              <p:cNvSpPr>
                <a:spLocks noRot="1" noChangeAspect="1" noMove="1" noResize="1" noEditPoints="1" noAdjustHandles="1" noChangeArrowheads="1" noChangeShapeType="1" noTextEdit="1"/>
              </p:cNvSpPr>
              <p:nvPr/>
            </p:nvSpPr>
            <p:spPr>
              <a:xfrm>
                <a:off x="2041596" y="3228208"/>
                <a:ext cx="556691" cy="461665"/>
              </a:xfrm>
              <a:prstGeom prst="rect">
                <a:avLst/>
              </a:prstGeom>
              <a:blipFill>
                <a:blip r:embed="rId2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7ADE1E5F-57DD-9649-8F1F-632E007E146D}"/>
                  </a:ext>
                </a:extLst>
              </p:cNvPr>
              <p:cNvSpPr/>
              <p:nvPr/>
            </p:nvSpPr>
            <p:spPr>
              <a:xfrm>
                <a:off x="2009477" y="4531080"/>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CN" altLang="en-US" sz="2400" dirty="0"/>
              </a:p>
            </p:txBody>
          </p:sp>
        </mc:Choice>
        <mc:Fallback xmlns="">
          <p:sp>
            <p:nvSpPr>
              <p:cNvPr id="61" name="矩形 60">
                <a:extLst>
                  <a:ext uri="{FF2B5EF4-FFF2-40B4-BE49-F238E27FC236}">
                    <a16:creationId xmlns:a16="http://schemas.microsoft.com/office/drawing/2014/main" id="{7ADE1E5F-57DD-9649-8F1F-632E007E146D}"/>
                  </a:ext>
                </a:extLst>
              </p:cNvPr>
              <p:cNvSpPr>
                <a:spLocks noRot="1" noChangeAspect="1" noMove="1" noResize="1" noEditPoints="1" noAdjustHandles="1" noChangeArrowheads="1" noChangeShapeType="1" noTextEdit="1"/>
              </p:cNvSpPr>
              <p:nvPr/>
            </p:nvSpPr>
            <p:spPr>
              <a:xfrm>
                <a:off x="2009477" y="4531080"/>
                <a:ext cx="556691" cy="461665"/>
              </a:xfrm>
              <a:prstGeom prst="rect">
                <a:avLst/>
              </a:prstGeom>
              <a:blipFill>
                <a:blip r:embed="rId21"/>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BE151FF5-5B98-CC49-A1A3-80F22F08718C}"/>
                  </a:ext>
                </a:extLst>
              </p:cNvPr>
              <p:cNvSpPr/>
              <p:nvPr/>
            </p:nvSpPr>
            <p:spPr>
              <a:xfrm>
                <a:off x="3123085" y="203713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5" name="矩形 4">
                <a:extLst>
                  <a:ext uri="{FF2B5EF4-FFF2-40B4-BE49-F238E27FC236}">
                    <a16:creationId xmlns:a16="http://schemas.microsoft.com/office/drawing/2014/main" id="{BE151FF5-5B98-CC49-A1A3-80F22F08718C}"/>
                  </a:ext>
                </a:extLst>
              </p:cNvPr>
              <p:cNvSpPr>
                <a:spLocks noRot="1" noChangeAspect="1" noMove="1" noResize="1" noEditPoints="1" noAdjustHandles="1" noChangeArrowheads="1" noChangeShapeType="1" noTextEdit="1"/>
              </p:cNvSpPr>
              <p:nvPr/>
            </p:nvSpPr>
            <p:spPr>
              <a:xfrm>
                <a:off x="3123085" y="2037139"/>
                <a:ext cx="885114" cy="47699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A2779D3F-F975-9140-84CE-E25432513C06}"/>
                  </a:ext>
                </a:extLst>
              </p:cNvPr>
              <p:cNvSpPr/>
              <p:nvPr/>
            </p:nvSpPr>
            <p:spPr>
              <a:xfrm>
                <a:off x="3163103" y="334341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64" name="矩形 63">
                <a:extLst>
                  <a:ext uri="{FF2B5EF4-FFF2-40B4-BE49-F238E27FC236}">
                    <a16:creationId xmlns:a16="http://schemas.microsoft.com/office/drawing/2014/main" id="{A2779D3F-F975-9140-84CE-E25432513C06}"/>
                  </a:ext>
                </a:extLst>
              </p:cNvPr>
              <p:cNvSpPr>
                <a:spLocks noRot="1" noChangeAspect="1" noMove="1" noResize="1" noEditPoints="1" noAdjustHandles="1" noChangeArrowheads="1" noChangeShapeType="1" noTextEdit="1"/>
              </p:cNvSpPr>
              <p:nvPr/>
            </p:nvSpPr>
            <p:spPr>
              <a:xfrm>
                <a:off x="3163103" y="3343419"/>
                <a:ext cx="885114" cy="47699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3BE387DE-1564-A248-A288-93E5CFB91B18}"/>
                  </a:ext>
                </a:extLst>
              </p:cNvPr>
              <p:cNvSpPr/>
              <p:nvPr/>
            </p:nvSpPr>
            <p:spPr>
              <a:xfrm>
                <a:off x="3165731" y="4587507"/>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65" name="矩形 64">
                <a:extLst>
                  <a:ext uri="{FF2B5EF4-FFF2-40B4-BE49-F238E27FC236}">
                    <a16:creationId xmlns:a16="http://schemas.microsoft.com/office/drawing/2014/main" id="{3BE387DE-1564-A248-A288-93E5CFB91B18}"/>
                  </a:ext>
                </a:extLst>
              </p:cNvPr>
              <p:cNvSpPr>
                <a:spLocks noRot="1" noChangeAspect="1" noMove="1" noResize="1" noEditPoints="1" noAdjustHandles="1" noChangeArrowheads="1" noChangeShapeType="1" noTextEdit="1"/>
              </p:cNvSpPr>
              <p:nvPr/>
            </p:nvSpPr>
            <p:spPr>
              <a:xfrm>
                <a:off x="3165731" y="4587507"/>
                <a:ext cx="885114" cy="47699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0A82D22F-39F3-0E4F-8D53-78A20A694370}"/>
                  </a:ext>
                </a:extLst>
              </p:cNvPr>
              <p:cNvSpPr/>
              <p:nvPr/>
            </p:nvSpPr>
            <p:spPr>
              <a:xfrm>
                <a:off x="4437826" y="2029715"/>
                <a:ext cx="530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6" name="矩形 5">
                <a:extLst>
                  <a:ext uri="{FF2B5EF4-FFF2-40B4-BE49-F238E27FC236}">
                    <a16:creationId xmlns:a16="http://schemas.microsoft.com/office/drawing/2014/main" id="{0A82D22F-39F3-0E4F-8D53-78A20A694370}"/>
                  </a:ext>
                </a:extLst>
              </p:cNvPr>
              <p:cNvSpPr>
                <a:spLocks noRot="1" noChangeAspect="1" noMove="1" noResize="1" noEditPoints="1" noAdjustHandles="1" noChangeArrowheads="1" noChangeShapeType="1" noTextEdit="1"/>
              </p:cNvSpPr>
              <p:nvPr/>
            </p:nvSpPr>
            <p:spPr>
              <a:xfrm>
                <a:off x="4437826" y="2029715"/>
                <a:ext cx="530658" cy="461665"/>
              </a:xfrm>
              <a:prstGeom prst="rect">
                <a:avLst/>
              </a:prstGeom>
              <a:blipFill>
                <a:blip r:embed="rId2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08809731-C8DC-1E48-9584-CE14A294F4FC}"/>
                  </a:ext>
                </a:extLst>
              </p:cNvPr>
              <p:cNvSpPr/>
              <p:nvPr/>
            </p:nvSpPr>
            <p:spPr>
              <a:xfrm>
                <a:off x="4417082" y="3294454"/>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66" name="矩形 65">
                <a:extLst>
                  <a:ext uri="{FF2B5EF4-FFF2-40B4-BE49-F238E27FC236}">
                    <a16:creationId xmlns:a16="http://schemas.microsoft.com/office/drawing/2014/main" id="{08809731-C8DC-1E48-9584-CE14A294F4FC}"/>
                  </a:ext>
                </a:extLst>
              </p:cNvPr>
              <p:cNvSpPr>
                <a:spLocks noRot="1" noChangeAspect="1" noMove="1" noResize="1" noEditPoints="1" noAdjustHandles="1" noChangeArrowheads="1" noChangeShapeType="1" noTextEdit="1"/>
              </p:cNvSpPr>
              <p:nvPr/>
            </p:nvSpPr>
            <p:spPr>
              <a:xfrm>
                <a:off x="4417082" y="3294454"/>
                <a:ext cx="537776" cy="461665"/>
              </a:xfrm>
              <a:prstGeom prst="rect">
                <a:avLst/>
              </a:prstGeom>
              <a:blipFill>
                <a:blip r:embed="rId2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56B61C26-441D-034B-BD98-15277B40208B}"/>
                  </a:ext>
                </a:extLst>
              </p:cNvPr>
              <p:cNvSpPr/>
              <p:nvPr/>
            </p:nvSpPr>
            <p:spPr>
              <a:xfrm>
                <a:off x="4414914" y="4531080"/>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69" name="矩形 68">
                <a:extLst>
                  <a:ext uri="{FF2B5EF4-FFF2-40B4-BE49-F238E27FC236}">
                    <a16:creationId xmlns:a16="http://schemas.microsoft.com/office/drawing/2014/main" id="{56B61C26-441D-034B-BD98-15277B40208B}"/>
                  </a:ext>
                </a:extLst>
              </p:cNvPr>
              <p:cNvSpPr>
                <a:spLocks noRot="1" noChangeAspect="1" noMove="1" noResize="1" noEditPoints="1" noAdjustHandles="1" noChangeArrowheads="1" noChangeShapeType="1" noTextEdit="1"/>
              </p:cNvSpPr>
              <p:nvPr/>
            </p:nvSpPr>
            <p:spPr>
              <a:xfrm>
                <a:off x="4414914" y="4531080"/>
                <a:ext cx="537776" cy="461665"/>
              </a:xfrm>
              <a:prstGeom prst="rect">
                <a:avLst/>
              </a:prstGeom>
              <a:blipFill>
                <a:blip r:embed="rId2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xmlns="" id="{E50B0AEE-C596-264C-B132-3AD70060BAA3}"/>
                  </a:ext>
                </a:extLst>
              </p:cNvPr>
              <p:cNvSpPr/>
              <p:nvPr/>
            </p:nvSpPr>
            <p:spPr>
              <a:xfrm>
                <a:off x="9839652" y="2039479"/>
                <a:ext cx="5606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70" name="矩形 69">
                <a:extLst>
                  <a:ext uri="{FF2B5EF4-FFF2-40B4-BE49-F238E27FC236}">
                    <a16:creationId xmlns:a16="http://schemas.microsoft.com/office/drawing/2014/main" id="{E50B0AEE-C596-264C-B132-3AD70060BAA3}"/>
                  </a:ext>
                </a:extLst>
              </p:cNvPr>
              <p:cNvSpPr>
                <a:spLocks noRot="1" noChangeAspect="1" noMove="1" noResize="1" noEditPoints="1" noAdjustHandles="1" noChangeArrowheads="1" noChangeShapeType="1" noTextEdit="1"/>
              </p:cNvSpPr>
              <p:nvPr/>
            </p:nvSpPr>
            <p:spPr>
              <a:xfrm>
                <a:off x="9839652" y="2039479"/>
                <a:ext cx="560602" cy="461665"/>
              </a:xfrm>
              <a:prstGeom prst="rect">
                <a:avLst/>
              </a:prstGeom>
              <a:blipFill>
                <a:blip r:embed="rId28"/>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xmlns="" id="{726799F6-CA81-0942-8BE2-CE3D5FFAF7D3}"/>
                  </a:ext>
                </a:extLst>
              </p:cNvPr>
              <p:cNvSpPr/>
              <p:nvPr/>
            </p:nvSpPr>
            <p:spPr>
              <a:xfrm>
                <a:off x="9836655" y="332852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75" name="矩形 74">
                <a:extLst>
                  <a:ext uri="{FF2B5EF4-FFF2-40B4-BE49-F238E27FC236}">
                    <a16:creationId xmlns:a16="http://schemas.microsoft.com/office/drawing/2014/main" id="{726799F6-CA81-0942-8BE2-CE3D5FFAF7D3}"/>
                  </a:ext>
                </a:extLst>
              </p:cNvPr>
              <p:cNvSpPr>
                <a:spLocks noRot="1" noChangeAspect="1" noMove="1" noResize="1" noEditPoints="1" noAdjustHandles="1" noChangeArrowheads="1" noChangeShapeType="1" noTextEdit="1"/>
              </p:cNvSpPr>
              <p:nvPr/>
            </p:nvSpPr>
            <p:spPr>
              <a:xfrm>
                <a:off x="9836655" y="3328524"/>
                <a:ext cx="567720" cy="461665"/>
              </a:xfrm>
              <a:prstGeom prst="rect">
                <a:avLst/>
              </a:prstGeom>
              <a:blipFill>
                <a:blip r:embed="rId2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xmlns="" id="{7103F765-E3D6-4748-9E37-3ABA9ACD3C3E}"/>
                  </a:ext>
                </a:extLst>
              </p:cNvPr>
              <p:cNvSpPr/>
              <p:nvPr/>
            </p:nvSpPr>
            <p:spPr>
              <a:xfrm>
                <a:off x="9834425" y="4558283"/>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79" name="矩形 78">
                <a:extLst>
                  <a:ext uri="{FF2B5EF4-FFF2-40B4-BE49-F238E27FC236}">
                    <a16:creationId xmlns:a16="http://schemas.microsoft.com/office/drawing/2014/main" id="{7103F765-E3D6-4748-9E37-3ABA9ACD3C3E}"/>
                  </a:ext>
                </a:extLst>
              </p:cNvPr>
              <p:cNvSpPr>
                <a:spLocks noRot="1" noChangeAspect="1" noMove="1" noResize="1" noEditPoints="1" noAdjustHandles="1" noChangeArrowheads="1" noChangeShapeType="1" noTextEdit="1"/>
              </p:cNvSpPr>
              <p:nvPr/>
            </p:nvSpPr>
            <p:spPr>
              <a:xfrm>
                <a:off x="9834425" y="4558283"/>
                <a:ext cx="567720" cy="461665"/>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2278B471-2CE2-0368-7C87-AE744511F2F4}"/>
                  </a:ext>
                </a:extLst>
              </p:cNvPr>
              <p:cNvSpPr txBox="1"/>
              <p:nvPr/>
            </p:nvSpPr>
            <p:spPr>
              <a:xfrm>
                <a:off x="4921337" y="2331591"/>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3" name="文本框 12">
                <a:extLst>
                  <a:ext uri="{FF2B5EF4-FFF2-40B4-BE49-F238E27FC236}">
                    <a16:creationId xmlns:a16="http://schemas.microsoft.com/office/drawing/2014/main" id="{2278B471-2CE2-0368-7C87-AE744511F2F4}"/>
                  </a:ext>
                </a:extLst>
              </p:cNvPr>
              <p:cNvSpPr txBox="1">
                <a:spLocks noRot="1" noChangeAspect="1" noMove="1" noResize="1" noEditPoints="1" noAdjustHandles="1" noChangeArrowheads="1" noChangeShapeType="1" noTextEdit="1"/>
              </p:cNvSpPr>
              <p:nvPr/>
            </p:nvSpPr>
            <p:spPr>
              <a:xfrm>
                <a:off x="4921337" y="2331591"/>
                <a:ext cx="338234" cy="492443"/>
              </a:xfrm>
              <a:prstGeom prst="rect">
                <a:avLst/>
              </a:prstGeom>
              <a:blipFill>
                <a:blip r:embed="rId31"/>
                <a:stretch>
                  <a:fillRect l="-25000" r="-2500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ABB7F982-5C49-FF06-01F8-25F4F9B7286A}"/>
                  </a:ext>
                </a:extLst>
              </p:cNvPr>
              <p:cNvSpPr txBox="1"/>
              <p:nvPr/>
            </p:nvSpPr>
            <p:spPr>
              <a:xfrm>
                <a:off x="5593028" y="5485766"/>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4" name="文本框 13">
                <a:extLst>
                  <a:ext uri="{FF2B5EF4-FFF2-40B4-BE49-F238E27FC236}">
                    <a16:creationId xmlns:a16="http://schemas.microsoft.com/office/drawing/2014/main" id="{ABB7F982-5C49-FF06-01F8-25F4F9B7286A}"/>
                  </a:ext>
                </a:extLst>
              </p:cNvPr>
              <p:cNvSpPr txBox="1">
                <a:spLocks noRot="1" noChangeAspect="1" noMove="1" noResize="1" noEditPoints="1" noAdjustHandles="1" noChangeArrowheads="1" noChangeShapeType="1" noTextEdit="1"/>
              </p:cNvSpPr>
              <p:nvPr/>
            </p:nvSpPr>
            <p:spPr>
              <a:xfrm>
                <a:off x="5593028" y="5485766"/>
                <a:ext cx="338234" cy="492443"/>
              </a:xfrm>
              <a:prstGeom prst="rect">
                <a:avLst/>
              </a:prstGeom>
              <a:blipFill>
                <a:blip r:embed="rId32"/>
                <a:stretch>
                  <a:fillRect l="-28571" r="-25000"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191611F9-CD50-5C30-F3C5-19AB1E399167}"/>
                  </a:ext>
                </a:extLst>
              </p:cNvPr>
              <p:cNvSpPr txBox="1"/>
              <p:nvPr/>
            </p:nvSpPr>
            <p:spPr>
              <a:xfrm>
                <a:off x="6966262" y="5441857"/>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5" name="文本框 14">
                <a:extLst>
                  <a:ext uri="{FF2B5EF4-FFF2-40B4-BE49-F238E27FC236}">
                    <a16:creationId xmlns:a16="http://schemas.microsoft.com/office/drawing/2014/main" id="{191611F9-CD50-5C30-F3C5-19AB1E399167}"/>
                  </a:ext>
                </a:extLst>
              </p:cNvPr>
              <p:cNvSpPr txBox="1">
                <a:spLocks noRot="1" noChangeAspect="1" noMove="1" noResize="1" noEditPoints="1" noAdjustHandles="1" noChangeArrowheads="1" noChangeShapeType="1" noTextEdit="1"/>
              </p:cNvSpPr>
              <p:nvPr/>
            </p:nvSpPr>
            <p:spPr>
              <a:xfrm>
                <a:off x="6966262" y="5441857"/>
                <a:ext cx="338234" cy="492443"/>
              </a:xfrm>
              <a:prstGeom prst="rect">
                <a:avLst/>
              </a:prstGeom>
              <a:blipFill>
                <a:blip r:embed="rId33"/>
                <a:stretch>
                  <a:fillRect l="-28571" r="-2500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2BEAA7D6-98FE-5425-CED6-87368212B4A9}"/>
                  </a:ext>
                </a:extLst>
              </p:cNvPr>
              <p:cNvSpPr txBox="1"/>
              <p:nvPr/>
            </p:nvSpPr>
            <p:spPr>
              <a:xfrm>
                <a:off x="8577585" y="2511427"/>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6" name="文本框 15">
                <a:extLst>
                  <a:ext uri="{FF2B5EF4-FFF2-40B4-BE49-F238E27FC236}">
                    <a16:creationId xmlns:a16="http://schemas.microsoft.com/office/drawing/2014/main" id="{2BEAA7D6-98FE-5425-CED6-87368212B4A9}"/>
                  </a:ext>
                </a:extLst>
              </p:cNvPr>
              <p:cNvSpPr txBox="1">
                <a:spLocks noRot="1" noChangeAspect="1" noMove="1" noResize="1" noEditPoints="1" noAdjustHandles="1" noChangeArrowheads="1" noChangeShapeType="1" noTextEdit="1"/>
              </p:cNvSpPr>
              <p:nvPr/>
            </p:nvSpPr>
            <p:spPr>
              <a:xfrm>
                <a:off x="8577585" y="2511427"/>
                <a:ext cx="338234" cy="492443"/>
              </a:xfrm>
              <a:prstGeom prst="rect">
                <a:avLst/>
              </a:prstGeom>
              <a:blipFill>
                <a:blip r:embed="rId34"/>
                <a:stretch>
                  <a:fillRect l="-28571" r="-25000"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AE271840-F629-FD51-704A-4D0A2F294800}"/>
                  </a:ext>
                </a:extLst>
              </p:cNvPr>
              <p:cNvSpPr txBox="1"/>
              <p:nvPr/>
            </p:nvSpPr>
            <p:spPr>
              <a:xfrm>
                <a:off x="8578195" y="3901968"/>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7" name="文本框 16">
                <a:extLst>
                  <a:ext uri="{FF2B5EF4-FFF2-40B4-BE49-F238E27FC236}">
                    <a16:creationId xmlns:a16="http://schemas.microsoft.com/office/drawing/2014/main" id="{AE271840-F629-FD51-704A-4D0A2F294800}"/>
                  </a:ext>
                </a:extLst>
              </p:cNvPr>
              <p:cNvSpPr txBox="1">
                <a:spLocks noRot="1" noChangeAspect="1" noMove="1" noResize="1" noEditPoints="1" noAdjustHandles="1" noChangeArrowheads="1" noChangeShapeType="1" noTextEdit="1"/>
              </p:cNvSpPr>
              <p:nvPr/>
            </p:nvSpPr>
            <p:spPr>
              <a:xfrm>
                <a:off x="8578195" y="3901968"/>
                <a:ext cx="338234" cy="492443"/>
              </a:xfrm>
              <a:prstGeom prst="rect">
                <a:avLst/>
              </a:prstGeom>
              <a:blipFill>
                <a:blip r:embed="rId35"/>
                <a:stretch>
                  <a:fillRect l="-25000" r="-2500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xmlns="" id="{CAE33F55-336C-7F77-4CF7-44EA471C5D12}"/>
                  </a:ext>
                </a:extLst>
              </p:cNvPr>
              <p:cNvSpPr txBox="1"/>
              <p:nvPr/>
            </p:nvSpPr>
            <p:spPr>
              <a:xfrm>
                <a:off x="8565357" y="4995884"/>
                <a:ext cx="3382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3200" i="1" smtClean="0">
                          <a:latin typeface="Cambria Math" panose="02040503050406030204" pitchFamily="18" charset="0"/>
                        </a:rPr>
                        <m:t>∆</m:t>
                      </m:r>
                    </m:oMath>
                  </m:oMathPara>
                </a14:m>
                <a:endParaRPr kumimoji="1" lang="zh-CN" altLang="en-US" sz="3200" dirty="0"/>
              </a:p>
            </p:txBody>
          </p:sp>
        </mc:Choice>
        <mc:Fallback xmlns="">
          <p:sp>
            <p:nvSpPr>
              <p:cNvPr id="18" name="文本框 17">
                <a:extLst>
                  <a:ext uri="{FF2B5EF4-FFF2-40B4-BE49-F238E27FC236}">
                    <a16:creationId xmlns:a16="http://schemas.microsoft.com/office/drawing/2014/main" id="{CAE33F55-336C-7F77-4CF7-44EA471C5D12}"/>
                  </a:ext>
                </a:extLst>
              </p:cNvPr>
              <p:cNvSpPr txBox="1">
                <a:spLocks noRot="1" noChangeAspect="1" noMove="1" noResize="1" noEditPoints="1" noAdjustHandles="1" noChangeArrowheads="1" noChangeShapeType="1" noTextEdit="1"/>
              </p:cNvSpPr>
              <p:nvPr/>
            </p:nvSpPr>
            <p:spPr>
              <a:xfrm>
                <a:off x="8565357" y="4995884"/>
                <a:ext cx="338234" cy="492443"/>
              </a:xfrm>
              <a:prstGeom prst="rect">
                <a:avLst/>
              </a:prstGeom>
              <a:blipFill>
                <a:blip r:embed="rId36"/>
                <a:stretch>
                  <a:fillRect l="-28571" r="-25000"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1509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37" grpId="0" animBg="1"/>
      <p:bldP spid="39" grpId="0" animBg="1"/>
      <p:bldP spid="40" grpId="0" animBg="1"/>
      <p:bldP spid="41" grpId="0" animBg="1"/>
      <p:bldP spid="43" grpId="0" animBg="1"/>
      <p:bldP spid="44" grpId="0" animBg="1"/>
      <p:bldP spid="78" grpId="0"/>
      <p:bldP spid="13" grpId="0"/>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solidFill>
                      <a:srgbClr val="002060"/>
                    </a:solidFill>
                  </a:rPr>
                  <a:t> </a:t>
                </a:r>
                <a14:m>
                  <m:oMath xmlns:m="http://schemas.openxmlformats.org/officeDocument/2006/math">
                    <m:sSup>
                      <m:sSupPr>
                        <m:ctrlPr>
                          <a:rPr lang="en-US" altLang="zh-CN" i="1" smtClean="0">
                            <a:latin typeface="Cambria Math" charset="0"/>
                          </a:rPr>
                        </m:ctrlPr>
                      </m:sSupPr>
                      <m:e>
                        <m:r>
                          <a:rPr kumimoji="1" lang="en-US" altLang="zh-CN" b="1" i="1">
                            <a:latin typeface="Cambria Math" charset="0"/>
                            <a:ea typeface="Cambria Math" charset="0"/>
                            <a:cs typeface="Cambria Math" charset="0"/>
                          </a:rPr>
                          <m:t>𝜽</m:t>
                        </m:r>
                      </m:e>
                      <m:sup>
                        <m:r>
                          <a:rPr lang="zh-CN" altLang="en-US" b="0" i="1" smtClean="0">
                            <a:latin typeface="Cambria Math" charset="0"/>
                          </a:rPr>
                          <m:t>∗</m:t>
                        </m:r>
                      </m:sup>
                    </m:sSup>
                    <m:r>
                      <a:rPr lang="en-US" altLang="zh-CN" b="0" i="1" smtClean="0">
                        <a:latin typeface="Cambria Math" charset="0"/>
                      </a:rPr>
                      <m:t>=</m:t>
                    </m:r>
                    <m:func>
                      <m:funcPr>
                        <m:ctrlPr>
                          <a:rPr lang="mr-IN" altLang="zh-CN" b="0" i="1" smtClean="0">
                            <a:latin typeface="Cambria Math" charset="0"/>
                          </a:rPr>
                        </m:ctrlPr>
                      </m:funcPr>
                      <m:fName>
                        <m:limLow>
                          <m:limLowPr>
                            <m:ctrlPr>
                              <a:rPr lang="mr-IN" altLang="zh-CN" b="0" i="1" smtClean="0">
                                <a:latin typeface="Cambria Math" charset="0"/>
                              </a:rPr>
                            </m:ctrlPr>
                          </m:limLowPr>
                          <m:e>
                            <m:r>
                              <m:rPr>
                                <m:sty m:val="p"/>
                              </m:rPr>
                              <a:rPr lang="en-US" altLang="zh-CN" i="1" smtClean="0">
                                <a:latin typeface="Cambria Math" charset="0"/>
                              </a:rPr>
                              <m:t>arg</m:t>
                            </m:r>
                            <m:r>
                              <m:rPr>
                                <m:sty m:val="p"/>
                              </m:rPr>
                              <a:rPr lang="mr-IN" altLang="zh-CN" b="0" i="0" smtClean="0">
                                <a:latin typeface="Cambria Math" charset="0"/>
                              </a:rPr>
                              <m:t>min</m:t>
                            </m:r>
                          </m:e>
                          <m:lim>
                            <m:r>
                              <a:rPr kumimoji="1" lang="en-US" altLang="zh-CN" b="1" i="1">
                                <a:latin typeface="Cambria Math" charset="0"/>
                                <a:ea typeface="Cambria Math" charset="0"/>
                                <a:cs typeface="Cambria Math" charset="0"/>
                              </a:rPr>
                              <m:t>𝜽</m:t>
                            </m:r>
                          </m:lim>
                        </m:limLow>
                      </m:fName>
                      <m:e>
                        <m:r>
                          <a:rPr lang="en-US" altLang="zh-CN" i="1">
                            <a:latin typeface="Cambria Math" charset="0"/>
                          </a:rPr>
                          <m:t>𝐽</m:t>
                        </m:r>
                        <m:d>
                          <m:dPr>
                            <m:ctrlPr>
                              <a:rPr lang="en-US" altLang="zh-CN" i="1">
                                <a:latin typeface="Cambria Math" charset="0"/>
                              </a:rPr>
                            </m:ctrlPr>
                          </m:dPr>
                          <m:e>
                            <m:r>
                              <a:rPr kumimoji="1" lang="en-US" altLang="zh-CN" b="1" i="1">
                                <a:latin typeface="Cambria Math" charset="0"/>
                                <a:ea typeface="Cambria Math" charset="0"/>
                                <a:cs typeface="Cambria Math" charset="0"/>
                              </a:rPr>
                              <m:t>𝜽</m:t>
                            </m:r>
                          </m:e>
                        </m:d>
                      </m:e>
                    </m:func>
                  </m:oMath>
                </a14:m>
                <a:endParaRPr lang="en-US" altLang="zh-CN" dirty="0">
                  <a:solidFill>
                    <a:srgbClr val="002060"/>
                  </a:solidFill>
                </a:endParaRPr>
              </a:p>
              <a:p>
                <a:r>
                  <a:rPr lang="zh-CN" altLang="en-US" dirty="0">
                    <a:solidFill>
                      <a:srgbClr val="002060"/>
                    </a:solidFill>
                  </a:rPr>
                  <a:t>（随机）选择一个</a:t>
                </a:r>
                <a:r>
                  <a:rPr lang="zh-CN" altLang="en-US" dirty="0">
                    <a:solidFill>
                      <a:srgbClr val="C00000"/>
                    </a:solidFill>
                  </a:rPr>
                  <a:t>初始值</a:t>
                </a:r>
                <a14:m>
                  <m:oMath xmlns:m="http://schemas.openxmlformats.org/officeDocument/2006/math">
                    <m:sSup>
                      <m:sSupPr>
                        <m:ctrlPr>
                          <a:rPr lang="en-US" altLang="zh-TW" i="1">
                            <a:latin typeface="Cambria Math" charset="0"/>
                          </a:rPr>
                        </m:ctrlPr>
                      </m:sSupPr>
                      <m:e>
                        <m:r>
                          <a:rPr lang="zh-TW" altLang="en-US" b="1" i="1">
                            <a:latin typeface="Cambria Math" charset="0"/>
                          </a:rPr>
                          <m:t>𝜽</m:t>
                        </m:r>
                      </m:e>
                      <m:sup>
                        <m:r>
                          <a:rPr lang="en-US" altLang="zh-TW" i="1">
                            <a:latin typeface="Cambria Math" charset="0"/>
                          </a:rPr>
                          <m:t>(</m:t>
                        </m:r>
                        <m:r>
                          <a:rPr lang="en-US" altLang="zh-TW" b="0" i="1" smtClean="0">
                            <a:latin typeface="Cambria Math" charset="0"/>
                          </a:rPr>
                          <m:t>1</m:t>
                        </m:r>
                        <m:r>
                          <a:rPr lang="en-US" altLang="zh-TW" i="1">
                            <a:latin typeface="Cambria Math" charset="0"/>
                          </a:rPr>
                          <m:t>)</m:t>
                        </m:r>
                      </m:sup>
                    </m:sSup>
                  </m:oMath>
                </a14:m>
                <a:r>
                  <a:rPr lang="en-US" altLang="zh-CN" dirty="0"/>
                  <a:t> </a:t>
                </a:r>
                <a:r>
                  <a:rPr lang="zh-CN" altLang="en-US" dirty="0"/>
                  <a:t>，</a:t>
                </a:r>
                <a14:m>
                  <m:oMath xmlns:m="http://schemas.openxmlformats.org/officeDocument/2006/math">
                    <m:r>
                      <a:rPr lang="en-US" altLang="zh-CN" i="1" dirty="0">
                        <a:latin typeface="Cambria Math" charset="0"/>
                      </a:rPr>
                      <m:t>𝑡</m:t>
                    </m:r>
                    <m:r>
                      <a:rPr lang="en-US" altLang="zh-CN" i="1" dirty="0">
                        <a:latin typeface="Cambria Math" charset="0"/>
                      </a:rPr>
                      <m:t>=1</m:t>
                    </m:r>
                  </m:oMath>
                </a14:m>
                <a:endParaRPr lang="en-US" altLang="zh-CN" dirty="0"/>
              </a:p>
              <a:p>
                <a:r>
                  <a:rPr lang="zh-CN" altLang="en-US" dirty="0"/>
                  <a:t>计算</a:t>
                </a:r>
                <a14:m>
                  <m:oMath xmlns:m="http://schemas.openxmlformats.org/officeDocument/2006/math">
                    <m:sSup>
                      <m:sSupPr>
                        <m:ctrlPr>
                          <a:rPr lang="en-US" altLang="zh-TW" i="1">
                            <a:latin typeface="Cambria Math" charset="0"/>
                          </a:rPr>
                        </m:ctrlPr>
                      </m:sSupPr>
                      <m:e>
                        <m:r>
                          <a:rPr lang="zh-TW" altLang="en-US" b="1" i="1">
                            <a:latin typeface="Cambria Math" charset="0"/>
                          </a:rPr>
                          <m:t>𝜽</m:t>
                        </m:r>
                      </m:e>
                      <m:sup>
                        <m:r>
                          <a:rPr lang="en-US" altLang="zh-TW" b="0" i="1" smtClean="0">
                            <a:latin typeface="Cambria Math" charset="0"/>
                          </a:rPr>
                          <m:t>(</m:t>
                        </m:r>
                        <m:r>
                          <a:rPr lang="en-US" altLang="zh-TW" b="0" i="1" smtClean="0">
                            <a:latin typeface="Cambria Math" charset="0"/>
                          </a:rPr>
                          <m:t>𝑡</m:t>
                        </m:r>
                        <m:r>
                          <a:rPr lang="en-US" altLang="zh-TW" b="0" i="1" smtClean="0">
                            <a:latin typeface="Cambria Math" charset="0"/>
                          </a:rPr>
                          <m:t>)</m:t>
                        </m:r>
                      </m:sup>
                    </m:sSup>
                  </m:oMath>
                </a14:m>
                <a:r>
                  <a:rPr lang="zh-CN" altLang="en-US" dirty="0"/>
                  <a:t>处的</a:t>
                </a:r>
                <a:r>
                  <a:rPr lang="zh-CN" altLang="en-US" dirty="0">
                    <a:solidFill>
                      <a:srgbClr val="C00000"/>
                    </a:solidFill>
                  </a:rPr>
                  <a:t>梯度</a:t>
                </a:r>
                <a:r>
                  <a:rPr lang="zh-CN" altLang="en-US" dirty="0"/>
                  <a:t>：</a:t>
                </a:r>
                <a14:m>
                  <m:oMath xmlns:m="http://schemas.openxmlformats.org/officeDocument/2006/math">
                    <m:sSup>
                      <m:sSupPr>
                        <m:ctrlPr>
                          <a:rPr lang="en-US" altLang="zh-TW" i="1">
                            <a:solidFill>
                              <a:srgbClr val="002060"/>
                            </a:solidFill>
                            <a:latin typeface="Cambria Math" charset="0"/>
                          </a:rPr>
                        </m:ctrlPr>
                      </m:sSupPr>
                      <m:e>
                        <m:r>
                          <a:rPr kumimoji="1" lang="en-US" altLang="zh-CN" b="1" i="1">
                            <a:solidFill>
                              <a:srgbClr val="002060"/>
                            </a:solidFill>
                            <a:latin typeface="Cambria Math" charset="0"/>
                            <a:ea typeface="Cambria Math" charset="0"/>
                            <a:cs typeface="Cambria Math" charset="0"/>
                          </a:rPr>
                          <m:t>𝒈</m:t>
                        </m:r>
                      </m:e>
                      <m:sup>
                        <m:r>
                          <a:rPr lang="en-US" altLang="zh-TW" i="1">
                            <a:solidFill>
                              <a:srgbClr val="002060"/>
                            </a:solidFill>
                            <a:latin typeface="Cambria Math" charset="0"/>
                          </a:rPr>
                          <m:t>(</m:t>
                        </m:r>
                        <m:r>
                          <a:rPr lang="en-US" altLang="zh-CN" i="1">
                            <a:solidFill>
                              <a:srgbClr val="002060"/>
                            </a:solidFill>
                            <a:latin typeface="Cambria Math" charset="0"/>
                          </a:rPr>
                          <m:t>𝑡</m:t>
                        </m:r>
                        <m:r>
                          <a:rPr lang="en-US" altLang="zh-TW" i="1">
                            <a:solidFill>
                              <a:srgbClr val="002060"/>
                            </a:solidFill>
                            <a:latin typeface="Cambria Math" charset="0"/>
                          </a:rPr>
                          <m:t>)</m:t>
                        </m:r>
                      </m:sup>
                    </m:sSup>
                    <m:r>
                      <a:rPr lang="en-US" altLang="zh-CN" b="0" i="1" smtClean="0">
                        <a:solidFill>
                          <a:srgbClr val="002060"/>
                        </a:solidFill>
                        <a:latin typeface="Cambria Math" charset="0"/>
                      </a:rPr>
                      <m:t>=</m:t>
                    </m:r>
                    <m:sSub>
                      <m:sSubPr>
                        <m:ctrlPr>
                          <a:rPr lang="en-US" altLang="zh-TW" i="1" smtClean="0">
                            <a:latin typeface="Cambria Math" charset="0"/>
                          </a:rPr>
                        </m:ctrlPr>
                      </m:sSubPr>
                      <m:e>
                        <m:r>
                          <a:rPr lang="zh-TW" altLang="en-US" i="1">
                            <a:latin typeface="Cambria Math" panose="02040503050406030204" pitchFamily="18" charset="0"/>
                          </a:rPr>
                          <m:t>𝛻</m:t>
                        </m:r>
                        <m:r>
                          <a:rPr lang="en-US" altLang="zh-TW" i="1">
                            <a:latin typeface="Cambria Math" charset="0"/>
                          </a:rPr>
                          <m:t>𝐽</m:t>
                        </m:r>
                        <m:d>
                          <m:dPr>
                            <m:ctrlPr>
                              <a:rPr lang="en-US" altLang="zh-TW" i="1">
                                <a:latin typeface="Cambria Math" charset="0"/>
                              </a:rPr>
                            </m:ctrlPr>
                          </m:dPr>
                          <m:e>
                            <m:r>
                              <a:rPr kumimoji="1" lang="en-US" altLang="zh-CN" b="1" i="1">
                                <a:latin typeface="Cambria Math" charset="0"/>
                                <a:ea typeface="Cambria Math" charset="0"/>
                                <a:cs typeface="Cambria Math" charset="0"/>
                              </a:rPr>
                              <m:t>𝜽</m:t>
                            </m:r>
                          </m:e>
                        </m:d>
                        <m:r>
                          <a:rPr lang="zh-CN" altLang="en-US" b="0" i="1" smtClean="0">
                            <a:latin typeface="Cambria Math" charset="0"/>
                          </a:rPr>
                          <m:t>｜</m:t>
                        </m:r>
                      </m:e>
                      <m:sub>
                        <m:sSup>
                          <m:sSupPr>
                            <m:ctrlPr>
                              <a:rPr lang="en-US" altLang="zh-TW" i="1">
                                <a:solidFill>
                                  <a:srgbClr val="002060"/>
                                </a:solidFill>
                                <a:latin typeface="Cambria Math" charset="0"/>
                              </a:rPr>
                            </m:ctrlPr>
                          </m:sSupPr>
                          <m:e>
                            <m:r>
                              <a:rPr kumimoji="1" lang="en-US" altLang="zh-CN" b="1" i="1">
                                <a:latin typeface="Cambria Math" charset="0"/>
                                <a:ea typeface="Cambria Math" charset="0"/>
                                <a:cs typeface="Cambria Math" charset="0"/>
                              </a:rPr>
                              <m:t>𝜽</m:t>
                            </m:r>
                            <m:r>
                              <a:rPr kumimoji="1" lang="en-US" altLang="zh-CN" b="1" i="1" smtClean="0">
                                <a:latin typeface="Cambria Math" charset="0"/>
                                <a:ea typeface="Cambria Math" charset="0"/>
                                <a:cs typeface="Cambria Math" charset="0"/>
                              </a:rPr>
                              <m:t>=</m:t>
                            </m:r>
                            <m:r>
                              <a:rPr kumimoji="1" lang="en-US" altLang="zh-CN" b="1" i="1">
                                <a:latin typeface="Cambria Math" charset="0"/>
                                <a:ea typeface="Cambria Math" charset="0"/>
                                <a:cs typeface="Cambria Math" charset="0"/>
                              </a:rPr>
                              <m:t>𝜽</m:t>
                            </m:r>
                          </m:e>
                          <m:sup>
                            <m:r>
                              <a:rPr lang="en-US" altLang="zh-TW" i="1">
                                <a:solidFill>
                                  <a:srgbClr val="002060"/>
                                </a:solidFill>
                                <a:latin typeface="Cambria Math" charset="0"/>
                              </a:rPr>
                              <m:t>(</m:t>
                            </m:r>
                            <m:r>
                              <a:rPr lang="en-US" altLang="zh-CN" b="0" i="1" smtClean="0">
                                <a:solidFill>
                                  <a:srgbClr val="002060"/>
                                </a:solidFill>
                                <a:latin typeface="Cambria Math" charset="0"/>
                              </a:rPr>
                              <m:t>𝑡</m:t>
                            </m:r>
                            <m:r>
                              <a:rPr lang="en-US" altLang="zh-TW" i="1">
                                <a:solidFill>
                                  <a:srgbClr val="002060"/>
                                </a:solidFill>
                                <a:latin typeface="Cambria Math" charset="0"/>
                              </a:rPr>
                              <m:t>)</m:t>
                            </m:r>
                          </m:sup>
                        </m:sSup>
                      </m:sub>
                    </m:sSub>
                  </m:oMath>
                </a14:m>
                <a:endParaRPr lang="zh-TW" altLang="en-US" baseline="-25000" dirty="0"/>
              </a:p>
              <a:p>
                <a:r>
                  <a:rPr lang="en-US" altLang="zh-CN" dirty="0"/>
                  <a:t> </a:t>
                </a:r>
                <a:r>
                  <a:rPr lang="zh-CN" altLang="en-US" dirty="0"/>
                  <a:t>移动方向：在</a:t>
                </a:r>
                <a:r>
                  <a:rPr lang="zh-CN" altLang="en-US" dirty="0">
                    <a:solidFill>
                      <a:srgbClr val="C00000"/>
                    </a:solidFill>
                  </a:rPr>
                  <a:t>负梯度</a:t>
                </a:r>
                <a:r>
                  <a:rPr lang="zh-CN" altLang="en-US" dirty="0"/>
                  <a:t>方向移动一步（步长为</a:t>
                </a:r>
                <a:r>
                  <a:rPr lang="zh-CN" altLang="en-US" dirty="0">
                    <a:solidFill>
                      <a:srgbClr val="C00000"/>
                    </a:solidFill>
                  </a:rPr>
                  <a:t>学习率</a:t>
                </a:r>
                <a14:m>
                  <m:oMath xmlns:m="http://schemas.openxmlformats.org/officeDocument/2006/math">
                    <m:r>
                      <a:rPr lang="en-US" altLang="zh-TW" i="1">
                        <a:solidFill>
                          <a:srgbClr val="002060"/>
                        </a:solidFill>
                        <a:latin typeface="Cambria Math" charset="0"/>
                        <a:ea typeface="Cambria Math" charset="0"/>
                        <a:cs typeface="Cambria Math" charset="0"/>
                      </a:rPr>
                      <m:t>𝜂</m:t>
                    </m:r>
                    <m:r>
                      <a:rPr lang="en-US" altLang="zh-TW" i="1">
                        <a:solidFill>
                          <a:srgbClr val="002060"/>
                        </a:solidFill>
                        <a:latin typeface="Cambria Math" charset="0"/>
                        <a:ea typeface="Cambria Math" charset="0"/>
                        <a:cs typeface="Cambria Math" charset="0"/>
                      </a:rPr>
                      <m:t> </m:t>
                    </m:r>
                  </m:oMath>
                </a14:m>
                <a:r>
                  <a:rPr lang="zh-CN" altLang="en-US" dirty="0"/>
                  <a:t>）</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回忆：梯度下降</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649252" y="4299412"/>
                <a:ext cx="3494226"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solidFill>
                                <a:srgbClr val="002060"/>
                              </a:solidFill>
                              <a:latin typeface="Cambria Math" charset="0"/>
                            </a:rPr>
                          </m:ctrlPr>
                        </m:sSupPr>
                        <m:e>
                          <m:r>
                            <a:rPr lang="zh-TW" altLang="en-US" sz="2800" b="1" i="1">
                              <a:solidFill>
                                <a:srgbClr val="002060"/>
                              </a:solidFill>
                              <a:latin typeface="Cambria Math" charset="0"/>
                            </a:rPr>
                            <m:t>𝜽</m:t>
                          </m:r>
                        </m:e>
                        <m:sup>
                          <m:r>
                            <a:rPr lang="en-US" altLang="zh-TW" sz="2800" i="1">
                              <a:solidFill>
                                <a:srgbClr val="002060"/>
                              </a:solidFill>
                              <a:latin typeface="Cambria Math" charset="0"/>
                            </a:rPr>
                            <m:t>(</m:t>
                          </m:r>
                          <m:r>
                            <a:rPr lang="en-US" altLang="zh-CN" sz="2800" b="0" i="1" smtClean="0">
                              <a:solidFill>
                                <a:srgbClr val="002060"/>
                              </a:solidFill>
                              <a:latin typeface="Cambria Math" charset="0"/>
                            </a:rPr>
                            <m:t>𝑡</m:t>
                          </m:r>
                          <m:r>
                            <a:rPr lang="en-US" altLang="zh-CN" sz="2800" b="0" i="1" smtClean="0">
                              <a:solidFill>
                                <a:srgbClr val="002060"/>
                              </a:solidFill>
                              <a:latin typeface="Cambria Math" charset="0"/>
                            </a:rPr>
                            <m:t>+1)</m:t>
                          </m:r>
                        </m:sup>
                      </m:sSup>
                      <m:r>
                        <a:rPr lang="en-US" altLang="zh-TW" sz="2800" i="1">
                          <a:solidFill>
                            <a:srgbClr val="002060"/>
                          </a:solidFill>
                          <a:latin typeface="Cambria Math" panose="02040503050406030204" pitchFamily="18" charset="0"/>
                          <a:ea typeface="Cambria Math" panose="02040503050406030204" pitchFamily="18" charset="0"/>
                        </a:rPr>
                        <m:t>←</m:t>
                      </m:r>
                      <m:sSup>
                        <m:sSupPr>
                          <m:ctrlPr>
                            <a:rPr lang="en-US" altLang="zh-TW" sz="2800" i="1">
                              <a:solidFill>
                                <a:srgbClr val="002060"/>
                              </a:solidFill>
                              <a:latin typeface="Cambria Math" charset="0"/>
                            </a:rPr>
                          </m:ctrlPr>
                        </m:sSupPr>
                        <m:e>
                          <m:r>
                            <a:rPr lang="zh-TW" altLang="en-US" sz="2800" b="1" i="1">
                              <a:solidFill>
                                <a:srgbClr val="002060"/>
                              </a:solidFill>
                              <a:latin typeface="Cambria Math" charset="0"/>
                            </a:rPr>
                            <m:t>𝜽</m:t>
                          </m:r>
                        </m:e>
                        <m:sup>
                          <m:r>
                            <a:rPr lang="en-US" altLang="zh-TW" sz="2800" i="1">
                              <a:solidFill>
                                <a:srgbClr val="002060"/>
                              </a:solidFill>
                              <a:latin typeface="Cambria Math" charset="0"/>
                            </a:rPr>
                            <m:t>(</m:t>
                          </m:r>
                          <m:r>
                            <a:rPr lang="en-US" altLang="zh-TW" sz="2800" b="0" i="1" smtClean="0">
                              <a:solidFill>
                                <a:srgbClr val="002060"/>
                              </a:solidFill>
                              <a:latin typeface="Cambria Math" charset="0"/>
                            </a:rPr>
                            <m:t>𝑡</m:t>
                          </m:r>
                          <m:r>
                            <a:rPr lang="en-US" altLang="zh-TW" sz="2800" i="1">
                              <a:solidFill>
                                <a:srgbClr val="002060"/>
                              </a:solidFill>
                              <a:latin typeface="Cambria Math" charset="0"/>
                            </a:rPr>
                            <m:t>)</m:t>
                          </m:r>
                        </m:sup>
                      </m:sSup>
                      <m:r>
                        <a:rPr lang="en-US" altLang="zh-TW" sz="2800" i="1">
                          <a:solidFill>
                            <a:srgbClr val="002060"/>
                          </a:solidFill>
                          <a:latin typeface="Cambria Math" panose="02040503050406030204" pitchFamily="18" charset="0"/>
                        </a:rPr>
                        <m:t>−</m:t>
                      </m:r>
                      <m:r>
                        <a:rPr lang="en-US" altLang="zh-TW" sz="2800" i="1" smtClean="0">
                          <a:solidFill>
                            <a:srgbClr val="002060"/>
                          </a:solidFill>
                          <a:latin typeface="Cambria Math" charset="0"/>
                          <a:ea typeface="Cambria Math" charset="0"/>
                          <a:cs typeface="Cambria Math" charset="0"/>
                        </a:rPr>
                        <m:t>𝜂</m:t>
                      </m:r>
                      <m:sSup>
                        <m:sSupPr>
                          <m:ctrlPr>
                            <a:rPr lang="en-US" altLang="zh-TW" sz="2800" i="1">
                              <a:solidFill>
                                <a:srgbClr val="002060"/>
                              </a:solidFill>
                              <a:latin typeface="Cambria Math" charset="0"/>
                            </a:rPr>
                          </m:ctrlPr>
                        </m:sSupPr>
                        <m:e>
                          <m:r>
                            <a:rPr kumimoji="1" lang="en-US" altLang="zh-CN" sz="2800" b="1" i="1">
                              <a:solidFill>
                                <a:srgbClr val="002060"/>
                              </a:solidFill>
                              <a:latin typeface="Cambria Math" charset="0"/>
                              <a:ea typeface="Cambria Math" charset="0"/>
                              <a:cs typeface="Cambria Math" charset="0"/>
                            </a:rPr>
                            <m:t>𝒈</m:t>
                          </m:r>
                        </m:e>
                        <m:sup>
                          <m:r>
                            <a:rPr lang="en-US" altLang="zh-TW" sz="2800" i="1">
                              <a:solidFill>
                                <a:srgbClr val="002060"/>
                              </a:solidFill>
                              <a:latin typeface="Cambria Math" charset="0"/>
                            </a:rPr>
                            <m:t>(</m:t>
                          </m:r>
                          <m:r>
                            <a:rPr lang="en-US" altLang="zh-CN" sz="2800" i="1">
                              <a:solidFill>
                                <a:srgbClr val="002060"/>
                              </a:solidFill>
                              <a:latin typeface="Cambria Math" charset="0"/>
                            </a:rPr>
                            <m:t>𝑡</m:t>
                          </m:r>
                          <m:r>
                            <a:rPr lang="en-US" altLang="zh-TW" sz="2800" i="1">
                              <a:solidFill>
                                <a:srgbClr val="002060"/>
                              </a:solidFill>
                              <a:latin typeface="Cambria Math" charset="0"/>
                            </a:rPr>
                            <m:t>)</m:t>
                          </m:r>
                        </m:sup>
                      </m:sSup>
                    </m:oMath>
                  </m:oMathPara>
                </a14:m>
                <a:endParaRPr lang="zh-CN" altLang="en-US" sz="2800" dirty="0">
                  <a:solidFill>
                    <a:srgbClr val="00206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49252" y="4299412"/>
                <a:ext cx="3494226"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49252" y="4919472"/>
                <a:ext cx="16930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2060"/>
                          </a:solidFill>
                          <a:latin typeface="Cambria Math" charset="0"/>
                        </a:rPr>
                        <m:t>𝑡</m:t>
                      </m:r>
                      <m:r>
                        <a:rPr lang="en-US" altLang="zh-CN" sz="2800" i="1">
                          <a:solidFill>
                            <a:srgbClr val="002060"/>
                          </a:solidFill>
                          <a:latin typeface="Cambria Math" charset="0"/>
                        </a:rPr>
                        <m:t>+1←</m:t>
                      </m:r>
                      <m:r>
                        <a:rPr lang="en-US" altLang="zh-CN" sz="2800" i="1">
                          <a:solidFill>
                            <a:srgbClr val="002060"/>
                          </a:solidFill>
                          <a:latin typeface="Cambria Math" charset="0"/>
                        </a:rPr>
                        <m:t>𝑡</m:t>
                      </m:r>
                    </m:oMath>
                  </m:oMathPara>
                </a14:m>
                <a:endParaRPr lang="zh-CN" altLang="en-US" sz="2800" dirty="0">
                  <a:solidFill>
                    <a:srgbClr val="00206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649252" y="4919472"/>
                <a:ext cx="1693028"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左弧形箭头 6"/>
          <p:cNvSpPr/>
          <p:nvPr/>
        </p:nvSpPr>
        <p:spPr bwMode="auto">
          <a:xfrm rot="10800000">
            <a:off x="39405" y="3072384"/>
            <a:ext cx="590832" cy="1847088"/>
          </a:xfrm>
          <a:prstGeom prst="curvedLeftArrow">
            <a:avLst>
              <a:gd name="adj1" fmla="val 25000"/>
              <a:gd name="adj2" fmla="val 50000"/>
              <a:gd name="adj3" fmla="val 30458"/>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8377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xmlns="" id="{781F3542-A782-48B3-ACC8-A4FA7630119C}"/>
                  </a:ext>
                </a:extLst>
              </p:cNvPr>
              <p:cNvSpPr txBox="1"/>
              <p:nvPr/>
            </p:nvSpPr>
            <p:spPr>
              <a:xfrm>
                <a:off x="8610108" y="965738"/>
                <a:ext cx="28936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charset="0"/>
                            </a:rPr>
                          </m:ctrlPr>
                        </m:sSubPr>
                        <m:e>
                          <m:acc>
                            <m:accPr>
                              <m:chr m:val="̂"/>
                              <m:ctrlPr>
                                <a:rPr lang="en-US" altLang="zh-TW" sz="2800" i="1" smtClean="0">
                                  <a:latin typeface="Cambria Math" charset="0"/>
                                </a:rPr>
                              </m:ctrlPr>
                            </m:accPr>
                            <m:e>
                              <m:r>
                                <a:rPr lang="en-US" altLang="zh-TW" sz="2800" b="0" i="1" smtClean="0">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8610108" y="965738"/>
                <a:ext cx="2893660" cy="430887"/>
              </a:xfrm>
              <a:prstGeom prst="rect">
                <a:avLst/>
              </a:prstGeom>
              <a:blipFill>
                <a:blip r:embed="rId3"/>
                <a:stretch>
                  <a:fillRect t="-17143" b="-3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xmlns="" id="{018E3D54-E9E1-456A-99A0-8C6090798F36}"/>
                  </a:ext>
                </a:extLst>
              </p:cNvPr>
              <p:cNvSpPr txBox="1"/>
              <p:nvPr/>
            </p:nvSpPr>
            <p:spPr>
              <a:xfrm>
                <a:off x="1655380" y="5739630"/>
                <a:ext cx="2611822" cy="473591"/>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zh-TW" altLang="en-US" sz="2400" i="1">
                        <a:latin typeface="Cambria Math" panose="02040503050406030204" pitchFamily="18" charset="0"/>
                      </a:rPr>
                      <m:t>𝜎</m:t>
                    </m:r>
                  </m:oMath>
                </a14:m>
                <a:r>
                  <a:rPr lang="zh-TW" altLang="en-US" sz="2400" dirty="0">
                    <a:latin typeface="Microsoft YaHei" panose="020B0503020204020204" pitchFamily="34" charset="-122"/>
                    <a:ea typeface="Microsoft YaHei" panose="020B0503020204020204" pitchFamily="34" charset="-122"/>
                  </a:rPr>
                  <a:t> 与</a:t>
                </a:r>
                <a14:m>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a14:m>
                <a:r>
                  <a:rPr lang="zh-TW" altLang="en-US" sz="2400" dirty="0">
                    <a:latin typeface="Microsoft YaHei" panose="020B0503020204020204" pitchFamily="34" charset="-122"/>
                    <a:ea typeface="Microsoft YaHei" panose="020B0503020204020204" pitchFamily="34" charset="-122"/>
                  </a:rPr>
                  <a:t>有关</a:t>
                </a:r>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1655380" y="5739630"/>
                <a:ext cx="2611822" cy="473591"/>
              </a:xfrm>
              <a:prstGeom prst="rect">
                <a:avLst/>
              </a:prstGeom>
              <a:blipFill>
                <a:blip r:embed="rId4"/>
                <a:stretch>
                  <a:fillRect l="-485" t="-13158" b="-26316"/>
                </a:stretch>
              </a:blipFill>
            </p:spPr>
            <p:txBody>
              <a:bodyPr/>
              <a:lstStyle/>
              <a:p>
                <a:r>
                  <a:rPr lang="zh-CN" altLang="en-US">
                    <a:noFill/>
                  </a:rPr>
                  <a:t> </a:t>
                </a:r>
              </a:p>
            </p:txBody>
          </p:sp>
        </mc:Fallback>
      </mc:AlternateContent>
      <p:cxnSp>
        <p:nvCxnSpPr>
          <p:cNvPr id="31" name="直線單箭頭接點 30">
            <a:extLst>
              <a:ext uri="{FF2B5EF4-FFF2-40B4-BE49-F238E27FC236}">
                <a16:creationId xmlns:a16="http://schemas.microsoft.com/office/drawing/2014/main" xmlns="" id="{F2460236-A8E3-4C27-A99A-F4CCB83573CA}"/>
              </a:ext>
            </a:extLst>
          </p:cNvPr>
          <p:cNvCxnSpPr>
            <a:cxnSpLocks/>
          </p:cNvCxnSpPr>
          <p:nvPr/>
        </p:nvCxnSpPr>
        <p:spPr>
          <a:xfrm flipV="1">
            <a:off x="8725841" y="479761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C89A973A-DBB1-42D1-AB99-487A73AAC690}"/>
                  </a:ext>
                </a:extLst>
              </p:cNvPr>
              <p:cNvSpPr/>
              <p:nvPr/>
            </p:nvSpPr>
            <p:spPr>
              <a:xfrm>
                <a:off x="8610108"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𝛽</m:t>
                      </m:r>
                    </m:oMath>
                  </m:oMathPara>
                </a14:m>
                <a:endParaRPr lang="zh-TW" altLang="en-US" sz="2400" dirty="0"/>
              </a:p>
            </p:txBody>
          </p:sp>
        </mc:Choice>
        <mc:Fallback xmlns="">
          <p:sp>
            <p:nvSpPr>
              <p:cNvPr id="51" name="矩形 50">
                <a:extLst>
                  <a:ext uri="{FF2B5EF4-FFF2-40B4-BE49-F238E27FC236}">
                    <a16:creationId xmlns:a16="http://schemas.microsoft.com/office/drawing/2014/main" id="{C89A973A-DBB1-42D1-AB99-487A73AAC690}"/>
                  </a:ext>
                </a:extLst>
              </p:cNvPr>
              <p:cNvSpPr>
                <a:spLocks noRot="1" noChangeAspect="1" noMove="1" noResize="1" noEditPoints="1" noAdjustHandles="1" noChangeArrowheads="1" noChangeShapeType="1" noTextEdit="1"/>
              </p:cNvSpPr>
              <p:nvPr/>
            </p:nvSpPr>
            <p:spPr>
              <a:xfrm>
                <a:off x="8610108" y="5575296"/>
                <a:ext cx="355600" cy="917578"/>
              </a:xfrm>
              <a:prstGeom prst="rect">
                <a:avLst/>
              </a:prstGeom>
              <a:blipFill>
                <a:blip r:embed="rId5"/>
                <a:stretch>
                  <a:fillRect l="-23333" r="-3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6D8C7D59-A252-4459-9E82-5CBF82E17F9B}"/>
                  </a:ext>
                </a:extLst>
              </p:cNvPr>
              <p:cNvSpPr/>
              <p:nvPr/>
            </p:nvSpPr>
            <p:spPr>
              <a:xfrm>
                <a:off x="9233088"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𝛾</m:t>
                      </m:r>
                    </m:oMath>
                  </m:oMathPara>
                </a14:m>
                <a:endParaRPr lang="zh-TW" altLang="en-US" sz="2400" dirty="0"/>
              </a:p>
            </p:txBody>
          </p:sp>
        </mc:Choice>
        <mc:Fallback xmlns="">
          <p:sp>
            <p:nvSpPr>
              <p:cNvPr id="55" name="矩形 54">
                <a:extLst>
                  <a:ext uri="{FF2B5EF4-FFF2-40B4-BE49-F238E27FC236}">
                    <a16:creationId xmlns:a16="http://schemas.microsoft.com/office/drawing/2014/main" id="{6D8C7D59-A252-4459-9E82-5CBF82E17F9B}"/>
                  </a:ext>
                </a:extLst>
              </p:cNvPr>
              <p:cNvSpPr>
                <a:spLocks noRot="1" noChangeAspect="1" noMove="1" noResize="1" noEditPoints="1" noAdjustHandles="1" noChangeArrowheads="1" noChangeShapeType="1" noTextEdit="1"/>
              </p:cNvSpPr>
              <p:nvPr/>
            </p:nvSpPr>
            <p:spPr>
              <a:xfrm>
                <a:off x="7709088" y="5575296"/>
                <a:ext cx="355600" cy="917578"/>
              </a:xfrm>
              <a:prstGeom prst="rect">
                <a:avLst/>
              </a:prstGeom>
              <a:blipFill>
                <a:blip r:embed="rId24"/>
                <a:stretch>
                  <a:fillRect l="-11667"/>
                </a:stretch>
              </a:blipFill>
            </p:spPr>
            <p:txBody>
              <a:bodyPr/>
              <a:lstStyle/>
              <a:p>
                <a:r>
                  <a:rPr lang="zh-TW" altLang="en-US">
                    <a:noFill/>
                  </a:rPr>
                  <a:t> </a:t>
                </a:r>
              </a:p>
            </p:txBody>
          </p:sp>
        </mc:Fallback>
      </mc:AlternateContent>
      <p:cxnSp>
        <p:nvCxnSpPr>
          <p:cNvPr id="58" name="直線單箭頭接點 57">
            <a:extLst>
              <a:ext uri="{FF2B5EF4-FFF2-40B4-BE49-F238E27FC236}">
                <a16:creationId xmlns:a16="http://schemas.microsoft.com/office/drawing/2014/main" xmlns="" id="{B080ADF8-A8E2-43E2-8CA6-277F916D172C}"/>
              </a:ext>
            </a:extLst>
          </p:cNvPr>
          <p:cNvCxnSpPr>
            <a:cxnSpLocks/>
          </p:cNvCxnSpPr>
          <p:nvPr/>
        </p:nvCxnSpPr>
        <p:spPr>
          <a:xfrm flipV="1">
            <a:off x="8725841" y="3571880"/>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xmlns="" id="{9081E563-B2FB-47E9-953F-40081B7D4F23}"/>
              </a:ext>
            </a:extLst>
          </p:cNvPr>
          <p:cNvCxnSpPr>
            <a:cxnSpLocks/>
          </p:cNvCxnSpPr>
          <p:nvPr/>
        </p:nvCxnSpPr>
        <p:spPr>
          <a:xfrm flipV="1">
            <a:off x="8738050" y="230944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xmlns="" id="{62457771-EE66-4B7F-AFDB-0A21A52E9ECC}"/>
              </a:ext>
            </a:extLst>
          </p:cNvPr>
          <p:cNvCxnSpPr>
            <a:cxnSpLocks/>
            <a:stCxn id="51" idx="0"/>
            <a:endCxn id="129" idx="1"/>
          </p:cNvCxnSpPr>
          <p:nvPr/>
        </p:nvCxnSpPr>
        <p:spPr>
          <a:xfrm flipV="1">
            <a:off x="8787908" y="2270312"/>
            <a:ext cx="1445862" cy="33049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xmlns="" id="{A1768F9B-7B62-42E1-BE6D-2ABD0BD35B12}"/>
              </a:ext>
            </a:extLst>
          </p:cNvPr>
          <p:cNvCxnSpPr>
            <a:cxnSpLocks/>
            <a:stCxn id="51" idx="0"/>
            <a:endCxn id="96" idx="1"/>
          </p:cNvCxnSpPr>
          <p:nvPr/>
        </p:nvCxnSpPr>
        <p:spPr>
          <a:xfrm flipV="1">
            <a:off x="8787908" y="3548245"/>
            <a:ext cx="1505860" cy="2027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xmlns="" id="{CE6F9DFC-3D74-4B60-A13E-D3F3B24A1FE4}"/>
              </a:ext>
            </a:extLst>
          </p:cNvPr>
          <p:cNvCxnSpPr>
            <a:cxnSpLocks/>
            <a:stCxn id="51" idx="0"/>
            <a:endCxn id="94" idx="1"/>
          </p:cNvCxnSpPr>
          <p:nvPr/>
        </p:nvCxnSpPr>
        <p:spPr>
          <a:xfrm flipV="1">
            <a:off x="8787908" y="4800784"/>
            <a:ext cx="1505860" cy="774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xmlns="" id="{1EAFFD9E-F580-42D9-9223-55AFEA24967B}"/>
              </a:ext>
            </a:extLst>
          </p:cNvPr>
          <p:cNvCxnSpPr>
            <a:cxnSpLocks/>
            <a:endCxn id="98" idx="1"/>
          </p:cNvCxnSpPr>
          <p:nvPr/>
        </p:nvCxnSpPr>
        <p:spPr>
          <a:xfrm flipV="1">
            <a:off x="9446606" y="2281423"/>
            <a:ext cx="849702" cy="32938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xmlns="" id="{B9093812-96FB-4775-A06B-B4877257A553}"/>
              </a:ext>
            </a:extLst>
          </p:cNvPr>
          <p:cNvCxnSpPr>
            <a:cxnSpLocks/>
            <a:stCxn id="55" idx="0"/>
            <a:endCxn id="96" idx="1"/>
          </p:cNvCxnSpPr>
          <p:nvPr/>
        </p:nvCxnSpPr>
        <p:spPr>
          <a:xfrm flipV="1">
            <a:off x="9410888" y="3548245"/>
            <a:ext cx="882880" cy="20270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xmlns="" id="{4523C6BA-D5CE-4BAA-B6C3-A8A0223137F7}"/>
              </a:ext>
            </a:extLst>
          </p:cNvPr>
          <p:cNvCxnSpPr>
            <a:cxnSpLocks/>
            <a:stCxn id="55" idx="0"/>
            <a:endCxn id="94" idx="1"/>
          </p:cNvCxnSpPr>
          <p:nvPr/>
        </p:nvCxnSpPr>
        <p:spPr>
          <a:xfrm flipV="1">
            <a:off x="9410888" y="4800784"/>
            <a:ext cx="882880" cy="774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xmlns="" id="{37474E5F-F48F-46C2-AA40-0132F6C00564}"/>
                  </a:ext>
                </a:extLst>
              </p:cNvPr>
              <p:cNvSpPr txBox="1"/>
              <p:nvPr/>
            </p:nvSpPr>
            <p:spPr>
              <a:xfrm>
                <a:off x="6569228" y="855175"/>
                <a:ext cx="1768368"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f>
                        <m:fPr>
                          <m:ctrlPr>
                            <a:rPr lang="en-US" altLang="zh-TW" sz="2800" i="1">
                              <a:latin typeface="Cambria Math" charset="0"/>
                            </a:rPr>
                          </m:ctrlPr>
                        </m:fPr>
                        <m:num>
                          <m:sSub>
                            <m:sSubPr>
                              <m:ctrlPr>
                                <a:rPr lang="en-US" altLang="zh-TW" sz="2800" i="1">
                                  <a:latin typeface="Cambria Math"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56" name="文字方塊 55">
                <a:extLst>
                  <a:ext uri="{FF2B5EF4-FFF2-40B4-BE49-F238E27FC236}">
                    <a16:creationId xmlns:a16="http://schemas.microsoft.com/office/drawing/2014/main" id="{37474E5F-F48F-46C2-AA40-0132F6C00564}"/>
                  </a:ext>
                </a:extLst>
              </p:cNvPr>
              <p:cNvSpPr txBox="1">
                <a:spLocks noRot="1" noChangeAspect="1" noMove="1" noResize="1" noEditPoints="1" noAdjustHandles="1" noChangeArrowheads="1" noChangeShapeType="1" noTextEdit="1"/>
              </p:cNvSpPr>
              <p:nvPr/>
            </p:nvSpPr>
            <p:spPr>
              <a:xfrm>
                <a:off x="6569228" y="855175"/>
                <a:ext cx="1768368" cy="734945"/>
              </a:xfrm>
              <a:prstGeom prst="rect">
                <a:avLst/>
              </a:prstGeom>
              <a:blipFill>
                <a:blip r:embed="rId25"/>
                <a:stretch>
                  <a:fillRect l="-1429" t="-1695" r="-2857" b="-10169"/>
                </a:stretch>
              </a:blipFill>
            </p:spPr>
            <p:txBody>
              <a:bodyPr/>
              <a:lstStyle/>
              <a:p>
                <a:r>
                  <a:rPr lang="zh-CN" altLang="en-US">
                    <a:noFill/>
                  </a:rPr>
                  <a:t> </a:t>
                </a:r>
              </a:p>
            </p:txBody>
          </p:sp>
        </mc:Fallback>
      </mc:AlternateContent>
      <p:sp>
        <p:nvSpPr>
          <p:cNvPr id="80" name="矩形 79">
            <a:extLst>
              <a:ext uri="{FF2B5EF4-FFF2-40B4-BE49-F238E27FC236}">
                <a16:creationId xmlns:a16="http://schemas.microsoft.com/office/drawing/2014/main" xmlns="" id="{1D4CFD36-F6D3-354F-84C6-F8271C366409}"/>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81" name="直線單箭頭接點 22">
            <a:extLst>
              <a:ext uri="{FF2B5EF4-FFF2-40B4-BE49-F238E27FC236}">
                <a16:creationId xmlns:a16="http://schemas.microsoft.com/office/drawing/2014/main" xmlns="" id="{7240FF52-3F8C-9F4F-BBCC-29A157D49E14}"/>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23">
            <a:extLst>
              <a:ext uri="{FF2B5EF4-FFF2-40B4-BE49-F238E27FC236}">
                <a16:creationId xmlns:a16="http://schemas.microsoft.com/office/drawing/2014/main" xmlns="" id="{BCC82576-661B-2742-8C93-0EEF2F67734D}"/>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24">
            <a:extLst>
              <a:ext uri="{FF2B5EF4-FFF2-40B4-BE49-F238E27FC236}">
                <a16:creationId xmlns:a16="http://schemas.microsoft.com/office/drawing/2014/main" xmlns="" id="{3C3F67F9-1219-FE45-A4C6-BEB59E3AA683}"/>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xmlns="" id="{C8E1751E-D0FD-0045-BD32-BEAF950D5F7F}"/>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5" name="矩形 84">
            <a:extLst>
              <a:ext uri="{FF2B5EF4-FFF2-40B4-BE49-F238E27FC236}">
                <a16:creationId xmlns:a16="http://schemas.microsoft.com/office/drawing/2014/main" xmlns="" id="{EB1CE199-6199-4C42-902D-43FBA8C5836E}"/>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6" name="矩形 85">
            <a:extLst>
              <a:ext uri="{FF2B5EF4-FFF2-40B4-BE49-F238E27FC236}">
                <a16:creationId xmlns:a16="http://schemas.microsoft.com/office/drawing/2014/main" xmlns="" id="{74B53F6C-EC31-7E4E-A906-073BE5648569}"/>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87" name="矩形 86">
            <a:extLst>
              <a:ext uri="{FF2B5EF4-FFF2-40B4-BE49-F238E27FC236}">
                <a16:creationId xmlns:a16="http://schemas.microsoft.com/office/drawing/2014/main" xmlns="" id="{941312D6-71CE-F242-AB19-ABC695A82FFB}"/>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88" name="矩形 87">
            <a:extLst>
              <a:ext uri="{FF2B5EF4-FFF2-40B4-BE49-F238E27FC236}">
                <a16:creationId xmlns:a16="http://schemas.microsoft.com/office/drawing/2014/main" xmlns="" id="{D8E417EE-A8CA-544D-9305-7409ED6CB45F}"/>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89" name="矩形 88">
            <a:extLst>
              <a:ext uri="{FF2B5EF4-FFF2-40B4-BE49-F238E27FC236}">
                <a16:creationId xmlns:a16="http://schemas.microsoft.com/office/drawing/2014/main" xmlns="" id="{17D3237F-59FE-2E40-86E6-E9C0423F23D9}"/>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cxnSp>
        <p:nvCxnSpPr>
          <p:cNvPr id="90" name="直線單箭頭接點 19">
            <a:extLst>
              <a:ext uri="{FF2B5EF4-FFF2-40B4-BE49-F238E27FC236}">
                <a16:creationId xmlns:a16="http://schemas.microsoft.com/office/drawing/2014/main" xmlns="" id="{5F6D38DC-E8FF-8D4C-847C-2080FFED2D4C}"/>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20">
            <a:extLst>
              <a:ext uri="{FF2B5EF4-FFF2-40B4-BE49-F238E27FC236}">
                <a16:creationId xmlns:a16="http://schemas.microsoft.com/office/drawing/2014/main" xmlns="" id="{E96BD58E-E546-654B-963A-742008EE1561}"/>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21">
            <a:extLst>
              <a:ext uri="{FF2B5EF4-FFF2-40B4-BE49-F238E27FC236}">
                <a16:creationId xmlns:a16="http://schemas.microsoft.com/office/drawing/2014/main" xmlns="" id="{D098C084-3176-524C-8BBD-ADDDF4F89A48}"/>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xmlns="" id="{64277260-7BF7-7946-9831-7E624E0E614B}"/>
              </a:ext>
            </a:extLst>
          </p:cNvPr>
          <p:cNvSpPr/>
          <p:nvPr/>
        </p:nvSpPr>
        <p:spPr>
          <a:xfrm>
            <a:off x="10293768"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96" name="矩形 95">
            <a:extLst>
              <a:ext uri="{FF2B5EF4-FFF2-40B4-BE49-F238E27FC236}">
                <a16:creationId xmlns:a16="http://schemas.microsoft.com/office/drawing/2014/main" xmlns="" id="{4B5448BD-92DC-7C4A-8378-65ADEA2EBB5B}"/>
              </a:ext>
            </a:extLst>
          </p:cNvPr>
          <p:cNvSpPr/>
          <p:nvPr/>
        </p:nvSpPr>
        <p:spPr>
          <a:xfrm>
            <a:off x="10293768"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98" name="矩形 97">
            <a:extLst>
              <a:ext uri="{FF2B5EF4-FFF2-40B4-BE49-F238E27FC236}">
                <a16:creationId xmlns:a16="http://schemas.microsoft.com/office/drawing/2014/main" xmlns="" id="{B100D1BD-888E-5049-B00F-091FF8016BFD}"/>
              </a:ext>
            </a:extLst>
          </p:cNvPr>
          <p:cNvSpPr/>
          <p:nvPr/>
        </p:nvSpPr>
        <p:spPr>
          <a:xfrm>
            <a:off x="10296308"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xmlns="" id="{3BF8505E-E937-BA46-B626-0933F4D296D4}"/>
                  </a:ext>
                </a:extLst>
              </p:cNvPr>
              <p:cNvSpPr/>
              <p:nvPr/>
            </p:nvSpPr>
            <p:spPr>
              <a:xfrm>
                <a:off x="859257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b="0" i="1" smtClean="0">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02" name="矩形 101">
                <a:extLst>
                  <a:ext uri="{FF2B5EF4-FFF2-40B4-BE49-F238E27FC236}">
                    <a16:creationId xmlns:a16="http://schemas.microsoft.com/office/drawing/2014/main" id="{3BF8505E-E937-BA46-B626-0933F4D296D4}"/>
                  </a:ext>
                </a:extLst>
              </p:cNvPr>
              <p:cNvSpPr>
                <a:spLocks noRot="1" noChangeAspect="1" noMove="1" noResize="1" noEditPoints="1" noAdjustHandles="1" noChangeArrowheads="1" noChangeShapeType="1" noTextEdit="1"/>
              </p:cNvSpPr>
              <p:nvPr/>
            </p:nvSpPr>
            <p:spPr>
              <a:xfrm>
                <a:off x="8592576" y="1855524"/>
                <a:ext cx="361950" cy="901700"/>
              </a:xfrm>
              <a:prstGeom prst="rect">
                <a:avLst/>
              </a:prstGeom>
              <a:blipFill>
                <a:blip r:embed="rId26"/>
                <a:stretch>
                  <a:fillRect l="-40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xmlns="" id="{6CDCB2C2-7D7F-F34C-B9F7-80FA7BDCFDC5}"/>
                  </a:ext>
                </a:extLst>
              </p:cNvPr>
              <p:cNvSpPr/>
              <p:nvPr/>
            </p:nvSpPr>
            <p:spPr>
              <a:xfrm>
                <a:off x="857987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3" name="矩形 102">
                <a:extLst>
                  <a:ext uri="{FF2B5EF4-FFF2-40B4-BE49-F238E27FC236}">
                    <a16:creationId xmlns:a16="http://schemas.microsoft.com/office/drawing/2014/main" id="{6CDCB2C2-7D7F-F34C-B9F7-80FA7BDCFDC5}"/>
                  </a:ext>
                </a:extLst>
              </p:cNvPr>
              <p:cNvSpPr>
                <a:spLocks noRot="1" noChangeAspect="1" noMove="1" noResize="1" noEditPoints="1" noAdjustHandles="1" noChangeArrowheads="1" noChangeShapeType="1" noTextEdit="1"/>
              </p:cNvSpPr>
              <p:nvPr/>
            </p:nvSpPr>
            <p:spPr>
              <a:xfrm>
                <a:off x="8579876" y="3111235"/>
                <a:ext cx="361950" cy="901700"/>
              </a:xfrm>
              <a:prstGeom prst="rect">
                <a:avLst/>
              </a:prstGeom>
              <a:blipFill>
                <a:blip r:embed="rId27"/>
                <a:stretch>
                  <a:fillRect l="-4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a:extLst>
                  <a:ext uri="{FF2B5EF4-FFF2-40B4-BE49-F238E27FC236}">
                    <a16:creationId xmlns:a16="http://schemas.microsoft.com/office/drawing/2014/main" xmlns="" id="{A909ECAD-599E-C142-862C-F1CC330A9B68}"/>
                  </a:ext>
                </a:extLst>
              </p:cNvPr>
              <p:cNvSpPr/>
              <p:nvPr/>
            </p:nvSpPr>
            <p:spPr>
              <a:xfrm>
                <a:off x="859257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 </m:t>
                          </m:r>
                          <m:acc>
                            <m:accPr>
                              <m:chr m:val="̃"/>
                              <m:ctrlPr>
                                <a:rPr lang="en-US" altLang="zh-TW" sz="2400" i="1">
                                  <a:latin typeface="Cambria Math" charset="0"/>
                                </a:rPr>
                              </m:ctrlPr>
                            </m:accPr>
                            <m:e>
                              <m:r>
                                <a:rPr lang="en-US" altLang="zh-TW" sz="2400" i="1">
                                  <a:latin typeface="Cambria Math" panose="02040503050406030204" pitchFamily="18" charset="0"/>
                                </a:rPr>
                                <m:t>𝑧</m:t>
                              </m:r>
                            </m:e>
                          </m:acc>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104" name="矩形 103">
                <a:extLst>
                  <a:ext uri="{FF2B5EF4-FFF2-40B4-BE49-F238E27FC236}">
                    <a16:creationId xmlns:a16="http://schemas.microsoft.com/office/drawing/2014/main" id="{A909ECAD-599E-C142-862C-F1CC330A9B68}"/>
                  </a:ext>
                </a:extLst>
              </p:cNvPr>
              <p:cNvSpPr>
                <a:spLocks noRot="1" noChangeAspect="1" noMove="1" noResize="1" noEditPoints="1" noAdjustHandles="1" noChangeArrowheads="1" noChangeShapeType="1" noTextEdit="1"/>
              </p:cNvSpPr>
              <p:nvPr/>
            </p:nvSpPr>
            <p:spPr>
              <a:xfrm>
                <a:off x="8592576" y="4366946"/>
                <a:ext cx="361950" cy="901700"/>
              </a:xfrm>
              <a:prstGeom prst="rect">
                <a:avLst/>
              </a:prstGeom>
              <a:blipFill>
                <a:blip r:embed="rId28"/>
                <a:stretch>
                  <a:fillRect l="-40625"/>
                </a:stretch>
              </a:blipFill>
            </p:spPr>
            <p:txBody>
              <a:bodyPr/>
              <a:lstStyle/>
              <a:p>
                <a:r>
                  <a:rPr lang="zh-CN" altLang="en-US">
                    <a:noFill/>
                  </a:rPr>
                  <a:t> </a:t>
                </a:r>
              </a:p>
            </p:txBody>
          </p:sp>
        </mc:Fallback>
      </mc:AlternateContent>
      <p:cxnSp>
        <p:nvCxnSpPr>
          <p:cNvPr id="108" name="直線單箭頭接點 49">
            <a:extLst>
              <a:ext uri="{FF2B5EF4-FFF2-40B4-BE49-F238E27FC236}">
                <a16:creationId xmlns:a16="http://schemas.microsoft.com/office/drawing/2014/main" xmlns="" id="{7071D2BA-D7A4-9A40-9083-A6373B30AC2E}"/>
              </a:ext>
            </a:extLst>
          </p:cNvPr>
          <p:cNvCxnSpPr>
            <a:cxnSpLocks/>
            <a:endCxn id="102" idx="1"/>
          </p:cNvCxnSpPr>
          <p:nvPr/>
        </p:nvCxnSpPr>
        <p:spPr>
          <a:xfrm>
            <a:off x="4968484" y="2306374"/>
            <a:ext cx="36240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51">
            <a:extLst>
              <a:ext uri="{FF2B5EF4-FFF2-40B4-BE49-F238E27FC236}">
                <a16:creationId xmlns:a16="http://schemas.microsoft.com/office/drawing/2014/main" xmlns="" id="{F868E60B-F36A-5D40-852E-5589158642C3}"/>
              </a:ext>
            </a:extLst>
          </p:cNvPr>
          <p:cNvCxnSpPr>
            <a:cxnSpLocks/>
            <a:stCxn id="80" idx="3"/>
            <a:endCxn id="103" idx="1"/>
          </p:cNvCxnSpPr>
          <p:nvPr/>
        </p:nvCxnSpPr>
        <p:spPr>
          <a:xfrm>
            <a:off x="4942862" y="3545073"/>
            <a:ext cx="3637014" cy="17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52">
            <a:extLst>
              <a:ext uri="{FF2B5EF4-FFF2-40B4-BE49-F238E27FC236}">
                <a16:creationId xmlns:a16="http://schemas.microsoft.com/office/drawing/2014/main" xmlns="" id="{AB30A8D6-E326-8F47-A0E4-85EE441A378C}"/>
              </a:ext>
            </a:extLst>
          </p:cNvPr>
          <p:cNvCxnSpPr>
            <a:cxnSpLocks/>
            <a:endCxn id="104" idx="1"/>
          </p:cNvCxnSpPr>
          <p:nvPr/>
        </p:nvCxnSpPr>
        <p:spPr>
          <a:xfrm flipV="1">
            <a:off x="4952690" y="4817796"/>
            <a:ext cx="3639886" cy="82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53">
            <a:extLst>
              <a:ext uri="{FF2B5EF4-FFF2-40B4-BE49-F238E27FC236}">
                <a16:creationId xmlns:a16="http://schemas.microsoft.com/office/drawing/2014/main" xmlns="" id="{35A1E4D6-F504-C940-8376-19D3E4D2C1B1}"/>
              </a:ext>
            </a:extLst>
          </p:cNvPr>
          <p:cNvCxnSpPr>
            <a:cxnSpLocks/>
            <a:stCxn id="137" idx="0"/>
            <a:endCxn id="102" idx="1"/>
          </p:cNvCxnSpPr>
          <p:nvPr/>
        </p:nvCxnSpPr>
        <p:spPr>
          <a:xfrm flipV="1">
            <a:off x="6109063" y="2306374"/>
            <a:ext cx="248351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56">
            <a:extLst>
              <a:ext uri="{FF2B5EF4-FFF2-40B4-BE49-F238E27FC236}">
                <a16:creationId xmlns:a16="http://schemas.microsoft.com/office/drawing/2014/main" xmlns="" id="{D454B1DF-61A5-6046-979C-EF6CAE7BAE69}"/>
              </a:ext>
            </a:extLst>
          </p:cNvPr>
          <p:cNvCxnSpPr>
            <a:cxnSpLocks/>
            <a:stCxn id="137" idx="0"/>
            <a:endCxn id="103" idx="1"/>
          </p:cNvCxnSpPr>
          <p:nvPr/>
        </p:nvCxnSpPr>
        <p:spPr>
          <a:xfrm flipV="1">
            <a:off x="6109063" y="3562085"/>
            <a:ext cx="247081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59">
            <a:extLst>
              <a:ext uri="{FF2B5EF4-FFF2-40B4-BE49-F238E27FC236}">
                <a16:creationId xmlns:a16="http://schemas.microsoft.com/office/drawing/2014/main" xmlns="" id="{9A505005-2F6A-4840-88E7-201F39A819DB}"/>
              </a:ext>
            </a:extLst>
          </p:cNvPr>
          <p:cNvCxnSpPr>
            <a:cxnSpLocks/>
            <a:stCxn id="137" idx="0"/>
            <a:endCxn id="104" idx="1"/>
          </p:cNvCxnSpPr>
          <p:nvPr/>
        </p:nvCxnSpPr>
        <p:spPr>
          <a:xfrm flipV="1">
            <a:off x="6109063" y="4817796"/>
            <a:ext cx="248351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66">
            <a:extLst>
              <a:ext uri="{FF2B5EF4-FFF2-40B4-BE49-F238E27FC236}">
                <a16:creationId xmlns:a16="http://schemas.microsoft.com/office/drawing/2014/main" xmlns="" id="{527D6D69-4659-5A43-AB5B-584272F25A89}"/>
              </a:ext>
            </a:extLst>
          </p:cNvPr>
          <p:cNvCxnSpPr>
            <a:cxnSpLocks/>
            <a:stCxn id="138" idx="0"/>
            <a:endCxn id="102" idx="1"/>
          </p:cNvCxnSpPr>
          <p:nvPr/>
        </p:nvCxnSpPr>
        <p:spPr>
          <a:xfrm flipV="1">
            <a:off x="7460706" y="2306374"/>
            <a:ext cx="113187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72">
            <a:extLst>
              <a:ext uri="{FF2B5EF4-FFF2-40B4-BE49-F238E27FC236}">
                <a16:creationId xmlns:a16="http://schemas.microsoft.com/office/drawing/2014/main" xmlns="" id="{F4347EE5-DDF4-EC48-AAAC-37AE17C878F3}"/>
              </a:ext>
            </a:extLst>
          </p:cNvPr>
          <p:cNvCxnSpPr>
            <a:cxnSpLocks/>
            <a:stCxn id="138" idx="0"/>
            <a:endCxn id="103" idx="1"/>
          </p:cNvCxnSpPr>
          <p:nvPr/>
        </p:nvCxnSpPr>
        <p:spPr>
          <a:xfrm flipV="1">
            <a:off x="7460706" y="3562085"/>
            <a:ext cx="111917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73">
            <a:extLst>
              <a:ext uri="{FF2B5EF4-FFF2-40B4-BE49-F238E27FC236}">
                <a16:creationId xmlns:a16="http://schemas.microsoft.com/office/drawing/2014/main" xmlns="" id="{62FF3019-5A01-ED4F-B06A-5F1EF869B143}"/>
              </a:ext>
            </a:extLst>
          </p:cNvPr>
          <p:cNvCxnSpPr>
            <a:cxnSpLocks/>
            <a:stCxn id="138" idx="0"/>
            <a:endCxn id="104" idx="1"/>
          </p:cNvCxnSpPr>
          <p:nvPr/>
        </p:nvCxnSpPr>
        <p:spPr>
          <a:xfrm flipV="1">
            <a:off x="7460706" y="4817796"/>
            <a:ext cx="113187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xmlns="" id="{AA520693-9B2B-DB44-B9CD-8DC1E86EAB6E}"/>
              </a:ext>
            </a:extLst>
          </p:cNvPr>
          <p:cNvSpPr/>
          <p:nvPr/>
        </p:nvSpPr>
        <p:spPr>
          <a:xfrm>
            <a:off x="2123839" y="1841502"/>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solidFill>
                <a:schemeClr val="tx1"/>
              </a:solidFill>
            </a:endParaRPr>
          </a:p>
        </p:txBody>
      </p:sp>
      <p:sp>
        <p:nvSpPr>
          <p:cNvPr id="118" name="矩形 117">
            <a:extLst>
              <a:ext uri="{FF2B5EF4-FFF2-40B4-BE49-F238E27FC236}">
                <a16:creationId xmlns:a16="http://schemas.microsoft.com/office/drawing/2014/main" xmlns="" id="{52427179-07C0-394A-B68D-F6CB9F72FF0A}"/>
              </a:ext>
            </a:extLst>
          </p:cNvPr>
          <p:cNvSpPr/>
          <p:nvPr/>
        </p:nvSpPr>
        <p:spPr>
          <a:xfrm>
            <a:off x="2111139" y="309721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p:sp>
        <p:nvSpPr>
          <p:cNvPr id="119" name="矩形 118">
            <a:extLst>
              <a:ext uri="{FF2B5EF4-FFF2-40B4-BE49-F238E27FC236}">
                <a16:creationId xmlns:a16="http://schemas.microsoft.com/office/drawing/2014/main" xmlns="" id="{58A82203-B924-E144-ADDA-85A6A071092C}"/>
              </a:ext>
            </a:extLst>
          </p:cNvPr>
          <p:cNvSpPr/>
          <p:nvPr/>
        </p:nvSpPr>
        <p:spPr>
          <a:xfrm>
            <a:off x="2105551" y="4352924"/>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xmlns="" id="{C6A56DBB-0D82-F047-BB85-330D0F54A0A7}"/>
                  </a:ext>
                </a:extLst>
              </p:cNvPr>
              <p:cNvSpPr/>
              <p:nvPr/>
            </p:nvSpPr>
            <p:spPr>
              <a:xfrm>
                <a:off x="2017813" y="2003543"/>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en-US" altLang="zh-TW" sz="2400" i="1">
                              <a:latin typeface="Cambria Math" panose="02040503050406030204" pitchFamily="18" charset="0"/>
                            </a:rPr>
                            <m:t>𝑥</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120" name="矩形 119">
                <a:extLst>
                  <a:ext uri="{FF2B5EF4-FFF2-40B4-BE49-F238E27FC236}">
                    <a16:creationId xmlns:a16="http://schemas.microsoft.com/office/drawing/2014/main" id="{C6A56DBB-0D82-F047-BB85-330D0F54A0A7}"/>
                  </a:ext>
                </a:extLst>
              </p:cNvPr>
              <p:cNvSpPr>
                <a:spLocks noRot="1" noChangeAspect="1" noMove="1" noResize="1" noEditPoints="1" noAdjustHandles="1" noChangeArrowheads="1" noChangeShapeType="1" noTextEdit="1"/>
              </p:cNvSpPr>
              <p:nvPr/>
            </p:nvSpPr>
            <p:spPr>
              <a:xfrm>
                <a:off x="2017813" y="2003543"/>
                <a:ext cx="549574" cy="461665"/>
              </a:xfrm>
              <a:prstGeom prst="rect">
                <a:avLst/>
              </a:prstGeom>
              <a:blipFill>
                <a:blip r:embed="rId2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xmlns="" id="{745A573C-2861-8049-AFA9-1DF7D0AF251C}"/>
                  </a:ext>
                </a:extLst>
              </p:cNvPr>
              <p:cNvSpPr/>
              <p:nvPr/>
            </p:nvSpPr>
            <p:spPr>
              <a:xfrm>
                <a:off x="2041596" y="3228208"/>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CN" altLang="en-US" sz="2400" dirty="0"/>
              </a:p>
            </p:txBody>
          </p:sp>
        </mc:Choice>
        <mc:Fallback xmlns="">
          <p:sp>
            <p:nvSpPr>
              <p:cNvPr id="121" name="矩形 120">
                <a:extLst>
                  <a:ext uri="{FF2B5EF4-FFF2-40B4-BE49-F238E27FC236}">
                    <a16:creationId xmlns:a16="http://schemas.microsoft.com/office/drawing/2014/main" id="{745A573C-2861-8049-AFA9-1DF7D0AF251C}"/>
                  </a:ext>
                </a:extLst>
              </p:cNvPr>
              <p:cNvSpPr>
                <a:spLocks noRot="1" noChangeAspect="1" noMove="1" noResize="1" noEditPoints="1" noAdjustHandles="1" noChangeArrowheads="1" noChangeShapeType="1" noTextEdit="1"/>
              </p:cNvSpPr>
              <p:nvPr/>
            </p:nvSpPr>
            <p:spPr>
              <a:xfrm>
                <a:off x="2041596" y="3228208"/>
                <a:ext cx="556691" cy="461665"/>
              </a:xfrm>
              <a:prstGeom prst="rect">
                <a:avLst/>
              </a:prstGeom>
              <a:blipFill>
                <a:blip r:embed="rId3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xmlns="" id="{E4155F7C-79CD-B844-801D-42A07178EED8}"/>
                  </a:ext>
                </a:extLst>
              </p:cNvPr>
              <p:cNvSpPr/>
              <p:nvPr/>
            </p:nvSpPr>
            <p:spPr>
              <a:xfrm>
                <a:off x="2009477" y="4531080"/>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CN" altLang="en-US" sz="2400" dirty="0"/>
              </a:p>
            </p:txBody>
          </p:sp>
        </mc:Choice>
        <mc:Fallback xmlns="">
          <p:sp>
            <p:nvSpPr>
              <p:cNvPr id="122" name="矩形 121">
                <a:extLst>
                  <a:ext uri="{FF2B5EF4-FFF2-40B4-BE49-F238E27FC236}">
                    <a16:creationId xmlns:a16="http://schemas.microsoft.com/office/drawing/2014/main" id="{E4155F7C-79CD-B844-801D-42A07178EED8}"/>
                  </a:ext>
                </a:extLst>
              </p:cNvPr>
              <p:cNvSpPr>
                <a:spLocks noRot="1" noChangeAspect="1" noMove="1" noResize="1" noEditPoints="1" noAdjustHandles="1" noChangeArrowheads="1" noChangeShapeType="1" noTextEdit="1"/>
              </p:cNvSpPr>
              <p:nvPr/>
            </p:nvSpPr>
            <p:spPr>
              <a:xfrm>
                <a:off x="2009477" y="4531080"/>
                <a:ext cx="556691" cy="461665"/>
              </a:xfrm>
              <a:prstGeom prst="rect">
                <a:avLst/>
              </a:prstGeom>
              <a:blipFill>
                <a:blip r:embed="rId31"/>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xmlns="" id="{00B99416-00F5-B54E-8775-DB4C84F2C5A5}"/>
                  </a:ext>
                </a:extLst>
              </p:cNvPr>
              <p:cNvSpPr/>
              <p:nvPr/>
            </p:nvSpPr>
            <p:spPr>
              <a:xfrm>
                <a:off x="3123085" y="203713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3" name="矩形 122">
                <a:extLst>
                  <a:ext uri="{FF2B5EF4-FFF2-40B4-BE49-F238E27FC236}">
                    <a16:creationId xmlns:a16="http://schemas.microsoft.com/office/drawing/2014/main" id="{00B99416-00F5-B54E-8775-DB4C84F2C5A5}"/>
                  </a:ext>
                </a:extLst>
              </p:cNvPr>
              <p:cNvSpPr>
                <a:spLocks noRot="1" noChangeAspect="1" noMove="1" noResize="1" noEditPoints="1" noAdjustHandles="1" noChangeArrowheads="1" noChangeShapeType="1" noTextEdit="1"/>
              </p:cNvSpPr>
              <p:nvPr/>
            </p:nvSpPr>
            <p:spPr>
              <a:xfrm>
                <a:off x="3123085" y="2037139"/>
                <a:ext cx="885114" cy="47699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xmlns="" id="{5EDCCB2E-15F3-1E43-A1A2-98BD7107CA50}"/>
                  </a:ext>
                </a:extLst>
              </p:cNvPr>
              <p:cNvSpPr/>
              <p:nvPr/>
            </p:nvSpPr>
            <p:spPr>
              <a:xfrm>
                <a:off x="3163103" y="3343419"/>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4" name="矩形 123">
                <a:extLst>
                  <a:ext uri="{FF2B5EF4-FFF2-40B4-BE49-F238E27FC236}">
                    <a16:creationId xmlns:a16="http://schemas.microsoft.com/office/drawing/2014/main" id="{5EDCCB2E-15F3-1E43-A1A2-98BD7107CA50}"/>
                  </a:ext>
                </a:extLst>
              </p:cNvPr>
              <p:cNvSpPr>
                <a:spLocks noRot="1" noChangeAspect="1" noMove="1" noResize="1" noEditPoints="1" noAdjustHandles="1" noChangeArrowheads="1" noChangeShapeType="1" noTextEdit="1"/>
              </p:cNvSpPr>
              <p:nvPr/>
            </p:nvSpPr>
            <p:spPr>
              <a:xfrm>
                <a:off x="3163103" y="3343419"/>
                <a:ext cx="885114" cy="47699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xmlns="" id="{CDF6BC22-A59F-4047-AB58-1E5F08BFC0D8}"/>
                  </a:ext>
                </a:extLst>
              </p:cNvPr>
              <p:cNvSpPr/>
              <p:nvPr/>
            </p:nvSpPr>
            <p:spPr>
              <a:xfrm>
                <a:off x="3165731" y="4587507"/>
                <a:ext cx="8851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(1)</m:t>
                          </m:r>
                        </m:sup>
                      </m:sSup>
                    </m:oMath>
                  </m:oMathPara>
                </a14:m>
                <a:endParaRPr lang="zh-CN" altLang="en-US" sz="2400" dirty="0"/>
              </a:p>
            </p:txBody>
          </p:sp>
        </mc:Choice>
        <mc:Fallback xmlns="">
          <p:sp>
            <p:nvSpPr>
              <p:cNvPr id="125" name="矩形 124">
                <a:extLst>
                  <a:ext uri="{FF2B5EF4-FFF2-40B4-BE49-F238E27FC236}">
                    <a16:creationId xmlns:a16="http://schemas.microsoft.com/office/drawing/2014/main" id="{CDF6BC22-A59F-4047-AB58-1E5F08BFC0D8}"/>
                  </a:ext>
                </a:extLst>
              </p:cNvPr>
              <p:cNvSpPr>
                <a:spLocks noRot="1" noChangeAspect="1" noMove="1" noResize="1" noEditPoints="1" noAdjustHandles="1" noChangeArrowheads="1" noChangeShapeType="1" noTextEdit="1"/>
              </p:cNvSpPr>
              <p:nvPr/>
            </p:nvSpPr>
            <p:spPr>
              <a:xfrm>
                <a:off x="3165731" y="4587507"/>
                <a:ext cx="885114" cy="47699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xmlns="" id="{F18D86EE-0B3F-B146-A3F1-E1C98AF9ED95}"/>
                  </a:ext>
                </a:extLst>
              </p:cNvPr>
              <p:cNvSpPr/>
              <p:nvPr/>
            </p:nvSpPr>
            <p:spPr>
              <a:xfrm>
                <a:off x="4437826" y="2029715"/>
                <a:ext cx="5306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126" name="矩形 125">
                <a:extLst>
                  <a:ext uri="{FF2B5EF4-FFF2-40B4-BE49-F238E27FC236}">
                    <a16:creationId xmlns:a16="http://schemas.microsoft.com/office/drawing/2014/main" id="{F18D86EE-0B3F-B146-A3F1-E1C98AF9ED95}"/>
                  </a:ext>
                </a:extLst>
              </p:cNvPr>
              <p:cNvSpPr>
                <a:spLocks noRot="1" noChangeAspect="1" noMove="1" noResize="1" noEditPoints="1" noAdjustHandles="1" noChangeArrowheads="1" noChangeShapeType="1" noTextEdit="1"/>
              </p:cNvSpPr>
              <p:nvPr/>
            </p:nvSpPr>
            <p:spPr>
              <a:xfrm>
                <a:off x="4437826" y="2029715"/>
                <a:ext cx="530658" cy="461665"/>
              </a:xfrm>
              <a:prstGeom prst="rect">
                <a:avLst/>
              </a:prstGeom>
              <a:blipFill>
                <a:blip r:embed="rId35"/>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xmlns="" id="{35E85E7B-D989-5A4D-B404-C1B0345000E6}"/>
                  </a:ext>
                </a:extLst>
              </p:cNvPr>
              <p:cNvSpPr/>
              <p:nvPr/>
            </p:nvSpPr>
            <p:spPr>
              <a:xfrm>
                <a:off x="4417082" y="3294454"/>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127" name="矩形 126">
                <a:extLst>
                  <a:ext uri="{FF2B5EF4-FFF2-40B4-BE49-F238E27FC236}">
                    <a16:creationId xmlns:a16="http://schemas.microsoft.com/office/drawing/2014/main" id="{35E85E7B-D989-5A4D-B404-C1B0345000E6}"/>
                  </a:ext>
                </a:extLst>
              </p:cNvPr>
              <p:cNvSpPr>
                <a:spLocks noRot="1" noChangeAspect="1" noMove="1" noResize="1" noEditPoints="1" noAdjustHandles="1" noChangeArrowheads="1" noChangeShapeType="1" noTextEdit="1"/>
              </p:cNvSpPr>
              <p:nvPr/>
            </p:nvSpPr>
            <p:spPr>
              <a:xfrm>
                <a:off x="4417082" y="3294454"/>
                <a:ext cx="537776" cy="461665"/>
              </a:xfrm>
              <a:prstGeom prst="rect">
                <a:avLst/>
              </a:prstGeom>
              <a:blipFill>
                <a:blip r:embed="rId3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xmlns="" id="{871C5F93-4644-2C40-B838-51ED14FF4B47}"/>
                  </a:ext>
                </a:extLst>
              </p:cNvPr>
              <p:cNvSpPr/>
              <p:nvPr/>
            </p:nvSpPr>
            <p:spPr>
              <a:xfrm>
                <a:off x="4414914" y="4531080"/>
                <a:ext cx="5377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i="1">
                              <a:solidFill>
                                <a:schemeClr val="bg1"/>
                              </a:solidFill>
                              <a:latin typeface="Cambria Math" panose="02040503050406030204" pitchFamily="18" charset="0"/>
                            </a:rPr>
                            <m:t>𝑧</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128" name="矩形 127">
                <a:extLst>
                  <a:ext uri="{FF2B5EF4-FFF2-40B4-BE49-F238E27FC236}">
                    <a16:creationId xmlns:a16="http://schemas.microsoft.com/office/drawing/2014/main" id="{871C5F93-4644-2C40-B838-51ED14FF4B47}"/>
                  </a:ext>
                </a:extLst>
              </p:cNvPr>
              <p:cNvSpPr>
                <a:spLocks noRot="1" noChangeAspect="1" noMove="1" noResize="1" noEditPoints="1" noAdjustHandles="1" noChangeArrowheads="1" noChangeShapeType="1" noTextEdit="1"/>
              </p:cNvSpPr>
              <p:nvPr/>
            </p:nvSpPr>
            <p:spPr>
              <a:xfrm>
                <a:off x="4414914" y="4531080"/>
                <a:ext cx="537776" cy="461665"/>
              </a:xfrm>
              <a:prstGeom prst="rect">
                <a:avLst/>
              </a:prstGeom>
              <a:blipFill>
                <a:blip r:embed="rId37"/>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xmlns="" id="{E9916D6A-9120-1E43-B352-B6638C8745FF}"/>
                  </a:ext>
                </a:extLst>
              </p:cNvPr>
              <p:cNvSpPr/>
              <p:nvPr/>
            </p:nvSpPr>
            <p:spPr>
              <a:xfrm>
                <a:off x="10233770" y="2039479"/>
                <a:ext cx="5606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i="1">
                              <a:solidFill>
                                <a:schemeClr val="bg1"/>
                              </a:solidFill>
                              <a:latin typeface="Cambria Math" panose="02040503050406030204" pitchFamily="18" charset="0"/>
                            </a:rPr>
                            <m:t>1</m:t>
                          </m:r>
                        </m:sub>
                      </m:sSub>
                    </m:oMath>
                  </m:oMathPara>
                </a14:m>
                <a:endParaRPr lang="zh-CN" altLang="en-US" sz="2400" dirty="0">
                  <a:solidFill>
                    <a:schemeClr val="bg1"/>
                  </a:solidFill>
                </a:endParaRPr>
              </a:p>
            </p:txBody>
          </p:sp>
        </mc:Choice>
        <mc:Fallback xmlns="">
          <p:sp>
            <p:nvSpPr>
              <p:cNvPr id="129" name="矩形 128">
                <a:extLst>
                  <a:ext uri="{FF2B5EF4-FFF2-40B4-BE49-F238E27FC236}">
                    <a16:creationId xmlns:a16="http://schemas.microsoft.com/office/drawing/2014/main" id="{E9916D6A-9120-1E43-B352-B6638C8745FF}"/>
                  </a:ext>
                </a:extLst>
              </p:cNvPr>
              <p:cNvSpPr>
                <a:spLocks noRot="1" noChangeAspect="1" noMove="1" noResize="1" noEditPoints="1" noAdjustHandles="1" noChangeArrowheads="1" noChangeShapeType="1" noTextEdit="1"/>
              </p:cNvSpPr>
              <p:nvPr/>
            </p:nvSpPr>
            <p:spPr>
              <a:xfrm>
                <a:off x="10233770" y="2039479"/>
                <a:ext cx="560602" cy="461665"/>
              </a:xfrm>
              <a:prstGeom prst="rect">
                <a:avLst/>
              </a:prstGeom>
              <a:blipFill>
                <a:blip r:embed="rId38"/>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xmlns="" id="{F3AF766B-6C38-3848-88E7-81B5D92FAE22}"/>
                  </a:ext>
                </a:extLst>
              </p:cNvPr>
              <p:cNvSpPr/>
              <p:nvPr/>
            </p:nvSpPr>
            <p:spPr>
              <a:xfrm>
                <a:off x="10230773" y="332852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2</m:t>
                          </m:r>
                        </m:sub>
                      </m:sSub>
                    </m:oMath>
                  </m:oMathPara>
                </a14:m>
                <a:endParaRPr lang="zh-CN" altLang="en-US" sz="2400" dirty="0">
                  <a:solidFill>
                    <a:schemeClr val="bg1"/>
                  </a:solidFill>
                </a:endParaRPr>
              </a:p>
            </p:txBody>
          </p:sp>
        </mc:Choice>
        <mc:Fallback xmlns="">
          <p:sp>
            <p:nvSpPr>
              <p:cNvPr id="130" name="矩形 129">
                <a:extLst>
                  <a:ext uri="{FF2B5EF4-FFF2-40B4-BE49-F238E27FC236}">
                    <a16:creationId xmlns:a16="http://schemas.microsoft.com/office/drawing/2014/main" id="{F3AF766B-6C38-3848-88E7-81B5D92FAE22}"/>
                  </a:ext>
                </a:extLst>
              </p:cNvPr>
              <p:cNvSpPr>
                <a:spLocks noRot="1" noChangeAspect="1" noMove="1" noResize="1" noEditPoints="1" noAdjustHandles="1" noChangeArrowheads="1" noChangeShapeType="1" noTextEdit="1"/>
              </p:cNvSpPr>
              <p:nvPr/>
            </p:nvSpPr>
            <p:spPr>
              <a:xfrm>
                <a:off x="10230773" y="3328524"/>
                <a:ext cx="567720" cy="461665"/>
              </a:xfrm>
              <a:prstGeom prst="rect">
                <a:avLst/>
              </a:prstGeom>
              <a:blipFill>
                <a:blip r:embed="rId3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xmlns="" id="{B7AE5D6D-F81C-3240-83C5-7BC18662A448}"/>
                  </a:ext>
                </a:extLst>
              </p:cNvPr>
              <p:cNvSpPr/>
              <p:nvPr/>
            </p:nvSpPr>
            <p:spPr>
              <a:xfrm>
                <a:off x="10228543" y="4558283"/>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chemeClr val="bg1"/>
                              </a:solidFill>
                              <a:latin typeface="Cambria Math" charset="0"/>
                            </a:rPr>
                          </m:ctrlPr>
                        </m:sSubPr>
                        <m:e>
                          <m:r>
                            <a:rPr lang="en-US" altLang="zh-TW" sz="2400" b="0" i="1" smtClean="0">
                              <a:solidFill>
                                <a:schemeClr val="bg1"/>
                              </a:solidFill>
                              <a:latin typeface="Cambria Math" panose="02040503050406030204" pitchFamily="18" charset="0"/>
                            </a:rPr>
                            <m:t>𝑎</m:t>
                          </m:r>
                        </m:e>
                        <m:sub>
                          <m:r>
                            <a:rPr lang="en-US" altLang="zh-TW" sz="2400" b="0" i="1" smtClean="0">
                              <a:solidFill>
                                <a:schemeClr val="bg1"/>
                              </a:solidFill>
                              <a:latin typeface="Cambria Math" panose="02040503050406030204" pitchFamily="18" charset="0"/>
                            </a:rPr>
                            <m:t>3</m:t>
                          </m:r>
                        </m:sub>
                      </m:sSub>
                    </m:oMath>
                  </m:oMathPara>
                </a14:m>
                <a:endParaRPr lang="zh-CN" altLang="en-US" sz="2400" dirty="0">
                  <a:solidFill>
                    <a:schemeClr val="bg1"/>
                  </a:solidFill>
                </a:endParaRPr>
              </a:p>
            </p:txBody>
          </p:sp>
        </mc:Choice>
        <mc:Fallback xmlns="">
          <p:sp>
            <p:nvSpPr>
              <p:cNvPr id="131" name="矩形 130">
                <a:extLst>
                  <a:ext uri="{FF2B5EF4-FFF2-40B4-BE49-F238E27FC236}">
                    <a16:creationId xmlns:a16="http://schemas.microsoft.com/office/drawing/2014/main" id="{B7AE5D6D-F81C-3240-83C5-7BC18662A448}"/>
                  </a:ext>
                </a:extLst>
              </p:cNvPr>
              <p:cNvSpPr>
                <a:spLocks noRot="1" noChangeAspect="1" noMove="1" noResize="1" noEditPoints="1" noAdjustHandles="1" noChangeArrowheads="1" noChangeShapeType="1" noTextEdit="1"/>
              </p:cNvSpPr>
              <p:nvPr/>
            </p:nvSpPr>
            <p:spPr>
              <a:xfrm>
                <a:off x="10228543" y="4558283"/>
                <a:ext cx="567720" cy="461665"/>
              </a:xfrm>
              <a:prstGeom prst="rect">
                <a:avLst/>
              </a:prstGeom>
              <a:blipFill>
                <a:blip r:embed="rId40"/>
                <a:stretch>
                  <a:fillRect/>
                </a:stretch>
              </a:blipFill>
            </p:spPr>
            <p:txBody>
              <a:bodyPr/>
              <a:lstStyle/>
              <a:p>
                <a:r>
                  <a:rPr lang="zh-CN" altLang="en-US">
                    <a:noFill/>
                  </a:rPr>
                  <a:t> </a:t>
                </a:r>
              </a:p>
            </p:txBody>
          </p:sp>
        </mc:Fallback>
      </mc:AlternateContent>
      <p:sp>
        <p:nvSpPr>
          <p:cNvPr id="135" name="箭號: 彎曲 76">
            <a:extLst>
              <a:ext uri="{FF2B5EF4-FFF2-40B4-BE49-F238E27FC236}">
                <a16:creationId xmlns:a16="http://schemas.microsoft.com/office/drawing/2014/main" xmlns="" id="{1DD2D701-DE9E-CB4B-A3C7-981B90BD19F7}"/>
              </a:ext>
            </a:extLst>
          </p:cNvPr>
          <p:cNvSpPr/>
          <p:nvPr/>
        </p:nvSpPr>
        <p:spPr>
          <a:xfrm flipV="1">
            <a:off x="4553721" y="5462510"/>
            <a:ext cx="1326742" cy="842923"/>
          </a:xfrm>
          <a:prstGeom prst="bentArrow">
            <a:avLst/>
          </a:prstGeom>
          <a:no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xmlns="" id="{E3EB9FB2-5821-164D-A045-02F775A01133}"/>
                  </a:ext>
                </a:extLst>
              </p:cNvPr>
              <p:cNvSpPr/>
              <p:nvPr/>
            </p:nvSpPr>
            <p:spPr>
              <a:xfrm>
                <a:off x="5931263" y="5575296"/>
                <a:ext cx="355600" cy="917578"/>
              </a:xfrm>
              <a:prstGeom prst="rect">
                <a:avLst/>
              </a:prstGeom>
              <a:solidFill>
                <a:srgbClr val="92D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137" name="矩形 136">
                <a:extLst>
                  <a:ext uri="{FF2B5EF4-FFF2-40B4-BE49-F238E27FC236}">
                    <a16:creationId xmlns:a16="http://schemas.microsoft.com/office/drawing/2014/main" id="{E3EB9FB2-5821-164D-A045-02F775A01133}"/>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41"/>
                <a:stretch>
                  <a:fillRect l="-142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xmlns="" id="{E9DEF033-4067-8048-B85E-379848E9230D}"/>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138" name="矩形 137">
                <a:extLst>
                  <a:ext uri="{FF2B5EF4-FFF2-40B4-BE49-F238E27FC236}">
                    <a16:creationId xmlns:a16="http://schemas.microsoft.com/office/drawing/2014/main" id="{E9DEF033-4067-8048-B85E-379848E9230D}"/>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42"/>
                <a:stretch>
                  <a:fillRect l="-3226"/>
                </a:stretch>
              </a:blipFill>
            </p:spPr>
            <p:txBody>
              <a:bodyPr/>
              <a:lstStyle/>
              <a:p>
                <a:r>
                  <a:rPr lang="zh-CN" altLang="en-US">
                    <a:noFill/>
                  </a:rPr>
                  <a:t> </a:t>
                </a:r>
              </a:p>
            </p:txBody>
          </p:sp>
        </mc:Fallback>
      </mc:AlternateContent>
      <p:cxnSp>
        <p:nvCxnSpPr>
          <p:cNvPr id="139" name="直線單箭頭接點 67">
            <a:extLst>
              <a:ext uri="{FF2B5EF4-FFF2-40B4-BE49-F238E27FC236}">
                <a16:creationId xmlns:a16="http://schemas.microsoft.com/office/drawing/2014/main" xmlns="" id="{354ED2F0-81CF-E646-904B-86BE6631F2C5}"/>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xmlns="" id="{9D583C44-9D8A-9B36-1D57-9664B3B6B37E}"/>
                  </a:ext>
                </a:extLst>
              </p:cNvPr>
              <p:cNvSpPr txBox="1"/>
              <p:nvPr/>
            </p:nvSpPr>
            <p:spPr>
              <a:xfrm>
                <a:off x="9733155" y="5557030"/>
                <a:ext cx="2408261" cy="954107"/>
              </a:xfrm>
              <a:prstGeom prst="rect">
                <a:avLst/>
              </a:prstGeom>
              <a:noFill/>
            </p:spPr>
            <p:txBody>
              <a:bodyPr wrap="square">
                <a:spAutoFit/>
              </a:bodyPr>
              <a:lstStyle/>
              <a:p>
                <a:pPr algn="ctr"/>
                <a14:m>
                  <m:oMath xmlns:m="http://schemas.openxmlformats.org/officeDocument/2006/math">
                    <m:r>
                      <a:rPr lang="zh-TW" altLang="en-US" sz="2800" i="1" smtClean="0">
                        <a:latin typeface="Cambria Math" panose="02040503050406030204" pitchFamily="18" charset="0"/>
                      </a:rPr>
                      <m:t>𝛾</m:t>
                    </m:r>
                  </m:oMath>
                </a14:m>
                <a:r>
                  <a:rPr lang="zh-TW" altLang="en-US" sz="2800" dirty="0"/>
                  <a:t>初始化为</a:t>
                </a:r>
                <a:r>
                  <a:rPr lang="en-US" altLang="zh-CN" sz="2800" dirty="0"/>
                  <a:t>1</a:t>
                </a:r>
              </a:p>
              <a:p>
                <a:pPr algn="ctr"/>
                <a14:m>
                  <m:oMath xmlns:m="http://schemas.openxmlformats.org/officeDocument/2006/math">
                    <m:r>
                      <a:rPr lang="zh-TW" altLang="en-US" sz="2800" i="1" smtClean="0">
                        <a:latin typeface="Cambria Math" panose="02040503050406030204" pitchFamily="18" charset="0"/>
                      </a:rPr>
                      <m:t>𝛽</m:t>
                    </m:r>
                  </m:oMath>
                </a14:m>
                <a:r>
                  <a:rPr lang="zh-TW" altLang="en-US" sz="2800" dirty="0"/>
                  <a:t>初始化为</a:t>
                </a:r>
                <a:r>
                  <a:rPr lang="en-US" altLang="zh-CN" sz="2800" dirty="0"/>
                  <a:t>0</a:t>
                </a:r>
                <a:endParaRPr lang="zh-TW" altLang="en-US" sz="2800" dirty="0"/>
              </a:p>
            </p:txBody>
          </p:sp>
        </mc:Choice>
        <mc:Fallback>
          <p:sp>
            <p:nvSpPr>
              <p:cNvPr id="4" name="文本框 3">
                <a:extLst>
                  <a:ext uri="{FF2B5EF4-FFF2-40B4-BE49-F238E27FC236}">
                    <a16:creationId xmlns:a16="http://schemas.microsoft.com/office/drawing/2014/main" xmlns:a14="http://schemas.microsoft.com/office/drawing/2010/main" xmlns="" id="{9D583C44-9D8A-9B36-1D57-9664B3B6B37E}"/>
                  </a:ext>
                </a:extLst>
              </p:cNvPr>
              <p:cNvSpPr txBox="1">
                <a:spLocks noRot="1" noChangeAspect="1" noMove="1" noResize="1" noEditPoints="1" noAdjustHandles="1" noChangeArrowheads="1" noChangeShapeType="1" noTextEdit="1"/>
              </p:cNvSpPr>
              <p:nvPr/>
            </p:nvSpPr>
            <p:spPr>
              <a:xfrm>
                <a:off x="9733155" y="5557030"/>
                <a:ext cx="2408261" cy="954107"/>
              </a:xfrm>
              <a:prstGeom prst="rect">
                <a:avLst/>
              </a:prstGeom>
              <a:blipFill rotWithShape="0">
                <a:blip r:embed="rId43"/>
                <a:stretch>
                  <a:fillRect t="-9615" b="-18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907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Batch Normalization </a:t>
            </a:r>
            <a:endParaRPr kumimoji="1" lang="zh-CN" altLang="en-US" dirty="0"/>
          </a:p>
        </p:txBody>
      </p:sp>
      <p:pic>
        <p:nvPicPr>
          <p:cNvPr id="4" name="内容占位符 3"/>
          <p:cNvPicPr>
            <a:picLocks noGrp="1" noChangeAspect="1"/>
          </p:cNvPicPr>
          <p:nvPr>
            <p:ph sz="quarter" idx="10"/>
          </p:nvPr>
        </p:nvPicPr>
        <p:blipFill>
          <a:blip r:embed="rId2"/>
          <a:stretch>
            <a:fillRect/>
          </a:stretch>
        </p:blipFill>
        <p:spPr>
          <a:xfrm>
            <a:off x="0" y="916402"/>
            <a:ext cx="6221186" cy="5047020"/>
          </a:xfrm>
          <a:prstGeom prst="rect">
            <a:avLst/>
          </a:prstGeom>
        </p:spPr>
      </p:pic>
      <p:sp>
        <p:nvSpPr>
          <p:cNvPr id="5" name="文本框 4">
            <a:extLst>
              <a:ext uri="{FF2B5EF4-FFF2-40B4-BE49-F238E27FC236}">
                <a16:creationId xmlns:a16="http://schemas.microsoft.com/office/drawing/2014/main" xmlns="" id="{FE4939E3-9FFC-1532-34B7-1ABFE066CBCE}"/>
              </a:ext>
            </a:extLst>
          </p:cNvPr>
          <p:cNvSpPr txBox="1"/>
          <p:nvPr/>
        </p:nvSpPr>
        <p:spPr>
          <a:xfrm>
            <a:off x="6221186" y="916402"/>
            <a:ext cx="6221185" cy="5632311"/>
          </a:xfrm>
          <a:prstGeom prst="rect">
            <a:avLst/>
          </a:prstGeom>
          <a:noFill/>
        </p:spPr>
        <p:txBody>
          <a:bodyPr wrap="square">
            <a:spAutoFit/>
          </a:bodyPr>
          <a:lstStyle/>
          <a:p>
            <a:r>
              <a:rPr lang="en" altLang="zh-CN" sz="2400" b="0" i="1" dirty="0">
                <a:solidFill>
                  <a:srgbClr val="408080"/>
                </a:solidFill>
                <a:effectLst/>
                <a:latin typeface="Courier New" panose="02070309020205020404" pitchFamily="49" charset="0"/>
              </a:rPr>
              <a:t># BN model</a:t>
            </a:r>
            <a:r>
              <a:rPr lang="en" altLang="zh-CN" sz="2400" b="0" i="0" dirty="0">
                <a:effectLst/>
                <a:latin typeface="Courier New" panose="02070309020205020404" pitchFamily="49" charset="0"/>
              </a:rPr>
              <a:t> </a:t>
            </a:r>
            <a:r>
              <a:rPr lang="en" altLang="zh-CN" sz="2400" b="0" i="0" dirty="0" err="1">
                <a:effectLst/>
                <a:latin typeface="Courier New" panose="02070309020205020404" pitchFamily="49" charset="0"/>
              </a:rPr>
              <a:t>bn_model</a:t>
            </a:r>
            <a:r>
              <a:rPr lang="en" altLang="zh-CN" sz="2400" b="0" i="0" dirty="0">
                <a:effectLst/>
                <a:latin typeface="Courier New" panose="02070309020205020404" pitchFamily="49" charset="0"/>
              </a:rPr>
              <a:t> = </a:t>
            </a:r>
            <a:r>
              <a:rPr lang="en" altLang="zh-CN" sz="2400" b="0" i="0" dirty="0" err="1">
                <a:effectLst/>
                <a:latin typeface="Courier New" panose="02070309020205020404" pitchFamily="49" charset="0"/>
              </a:rPr>
              <a:t>nn.Sequential</a:t>
            </a:r>
            <a:r>
              <a:rPr lang="en" altLang="zh-CN" sz="2400" b="0" i="0" dirty="0">
                <a:effectLst/>
                <a:latin typeface="Courier New" panose="02070309020205020404" pitchFamily="49" charset="0"/>
              </a:rPr>
              <a:t>(</a:t>
            </a:r>
          </a:p>
          <a:p>
            <a:r>
              <a:rPr lang="en" altLang="zh-CN" sz="2400" b="0" i="0" dirty="0" err="1">
                <a:effectLst/>
                <a:latin typeface="Courier New" panose="02070309020205020404" pitchFamily="49" charset="0"/>
              </a:rPr>
              <a:t>nn.Linear</a:t>
            </a:r>
            <a:r>
              <a:rPr lang="en" altLang="zh-CN" sz="2400" b="0" i="0" dirty="0">
                <a:effectLst/>
                <a:latin typeface="Courier New" panose="02070309020205020404" pitchFamily="49" charset="0"/>
              </a:rPr>
              <a:t>(input_size,</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r>
              <a:rPr lang="en" altLang="zh-CN" sz="2400" b="0" i="1" dirty="0">
                <a:solidFill>
                  <a:srgbClr val="408080"/>
                </a:solidFill>
                <a:effectLst/>
                <a:latin typeface="Courier New" panose="02070309020205020404" pitchFamily="49" charset="0"/>
              </a:rPr>
              <a:t>#1</a:t>
            </a:r>
            <a:r>
              <a:rPr lang="en" altLang="zh-CN" sz="2400" b="0" i="0" dirty="0">
                <a:effectLst/>
                <a:latin typeface="Courier New" panose="02070309020205020404" pitchFamily="49" charset="0"/>
              </a:rPr>
              <a:t> </a:t>
            </a:r>
            <a:r>
              <a:rPr lang="en" altLang="zh-CN" sz="2400" b="1" i="0" dirty="0">
                <a:solidFill>
                  <a:srgbClr val="C00000"/>
                </a:solidFill>
                <a:effectLst/>
                <a:latin typeface="Courier New" panose="02070309020205020404" pitchFamily="49" charset="0"/>
              </a:rPr>
              <a:t>myBatchNorm2d</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p>
          <a:p>
            <a:r>
              <a:rPr lang="en" altLang="zh-CN" sz="2400" b="0" i="0" dirty="0" err="1">
                <a:effectLst/>
                <a:latin typeface="Courier New" panose="02070309020205020404" pitchFamily="49" charset="0"/>
              </a:rPr>
              <a:t>nn.Sigmoid</a:t>
            </a:r>
            <a:r>
              <a:rPr lang="en" altLang="zh-CN" sz="2400" b="0" i="0" dirty="0">
                <a:effectLst/>
                <a:latin typeface="Courier New" panose="02070309020205020404" pitchFamily="49" charset="0"/>
              </a:rPr>
              <a:t>(), </a:t>
            </a:r>
          </a:p>
          <a:p>
            <a:endParaRPr lang="en" altLang="zh-CN" sz="2400" dirty="0">
              <a:latin typeface="Courier New" panose="02070309020205020404" pitchFamily="49" charset="0"/>
            </a:endParaRPr>
          </a:p>
          <a:p>
            <a:r>
              <a:rPr lang="en" altLang="zh-CN" sz="2400" b="0" i="0" dirty="0" err="1">
                <a:effectLst/>
                <a:latin typeface="Courier New" panose="02070309020205020404" pitchFamily="49" charset="0"/>
              </a:rPr>
              <a:t>nn.Linear</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r>
              <a:rPr lang="en" altLang="zh-CN" sz="2400" b="0" i="1" dirty="0">
                <a:solidFill>
                  <a:srgbClr val="408080"/>
                </a:solidFill>
                <a:effectLst/>
                <a:latin typeface="Courier New" panose="02070309020205020404" pitchFamily="49" charset="0"/>
              </a:rPr>
              <a:t>#2</a:t>
            </a:r>
            <a:r>
              <a:rPr lang="en" altLang="zh-CN" sz="2400" b="0" i="0" dirty="0">
                <a:effectLst/>
                <a:latin typeface="Courier New" panose="02070309020205020404" pitchFamily="49" charset="0"/>
              </a:rPr>
              <a:t> </a:t>
            </a:r>
          </a:p>
          <a:p>
            <a:r>
              <a:rPr lang="en" altLang="zh-CN" sz="2400" b="1" i="0" dirty="0">
                <a:solidFill>
                  <a:srgbClr val="C00000"/>
                </a:solidFill>
                <a:effectLst/>
                <a:latin typeface="Courier New" panose="02070309020205020404" pitchFamily="49" charset="0"/>
              </a:rPr>
              <a:t>myBatchNorm2d</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p>
          <a:p>
            <a:r>
              <a:rPr lang="en" altLang="zh-CN" sz="2400" b="0" i="0" dirty="0" err="1">
                <a:effectLst/>
                <a:latin typeface="Courier New" panose="02070309020205020404" pitchFamily="49" charset="0"/>
              </a:rPr>
              <a:t>nn.Sigmoid</a:t>
            </a:r>
            <a:r>
              <a:rPr lang="en" altLang="zh-CN" sz="2400" b="0" i="0" dirty="0">
                <a:effectLst/>
                <a:latin typeface="Courier New" panose="02070309020205020404" pitchFamily="49" charset="0"/>
              </a:rPr>
              <a:t>(), </a:t>
            </a:r>
          </a:p>
          <a:p>
            <a:endParaRPr lang="en" altLang="zh-CN" sz="2400" dirty="0">
              <a:latin typeface="Courier New" panose="02070309020205020404" pitchFamily="49" charset="0"/>
            </a:endParaRPr>
          </a:p>
          <a:p>
            <a:r>
              <a:rPr lang="en" altLang="zh-CN" sz="2400" b="0" i="0" dirty="0" err="1">
                <a:effectLst/>
                <a:latin typeface="Courier New" panose="02070309020205020404" pitchFamily="49" charset="0"/>
              </a:rPr>
              <a:t>nn.Linear</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r>
              <a:rPr lang="en" altLang="zh-CN" sz="2400" b="0" i="1" dirty="0">
                <a:solidFill>
                  <a:srgbClr val="408080"/>
                </a:solidFill>
                <a:effectLst/>
                <a:latin typeface="Courier New" panose="02070309020205020404" pitchFamily="49" charset="0"/>
              </a:rPr>
              <a:t>#3</a:t>
            </a:r>
            <a:r>
              <a:rPr lang="en" altLang="zh-CN" sz="2400" b="0" i="0" dirty="0">
                <a:effectLst/>
                <a:latin typeface="Courier New" panose="02070309020205020404" pitchFamily="49" charset="0"/>
              </a:rPr>
              <a:t> </a:t>
            </a:r>
          </a:p>
          <a:p>
            <a:r>
              <a:rPr lang="en" altLang="zh-CN" sz="2400" b="1" i="0" dirty="0">
                <a:solidFill>
                  <a:srgbClr val="C00000"/>
                </a:solidFill>
                <a:effectLst/>
                <a:latin typeface="Courier New" panose="02070309020205020404" pitchFamily="49" charset="0"/>
              </a:rPr>
              <a:t>myBatchNorm2d</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 </a:t>
            </a:r>
          </a:p>
          <a:p>
            <a:r>
              <a:rPr lang="en" altLang="zh-CN" sz="2400" b="0" i="0" dirty="0" err="1">
                <a:effectLst/>
                <a:latin typeface="Courier New" panose="02070309020205020404" pitchFamily="49" charset="0"/>
              </a:rPr>
              <a:t>nn.Sigmoid</a:t>
            </a:r>
            <a:r>
              <a:rPr lang="en" altLang="zh-CN" sz="2400" b="0" i="0" dirty="0">
                <a:effectLst/>
                <a:latin typeface="Courier New" panose="02070309020205020404" pitchFamily="49" charset="0"/>
              </a:rPr>
              <a:t>(), </a:t>
            </a:r>
          </a:p>
          <a:p>
            <a:endParaRPr lang="en" altLang="zh-CN" sz="2400" b="0" i="0" dirty="0">
              <a:effectLst/>
              <a:latin typeface="Courier New" panose="02070309020205020404" pitchFamily="49" charset="0"/>
            </a:endParaRPr>
          </a:p>
          <a:p>
            <a:r>
              <a:rPr lang="en" altLang="zh-CN" sz="2400" b="0" i="0" dirty="0" err="1">
                <a:effectLst/>
                <a:latin typeface="Courier New" panose="02070309020205020404" pitchFamily="49" charset="0"/>
              </a:rPr>
              <a:t>nn.Linear</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100</a:t>
            </a:r>
            <a:r>
              <a:rPr lang="en" altLang="zh-CN" sz="2400" b="0" i="0" dirty="0">
                <a:effectLst/>
                <a:latin typeface="Courier New" panose="02070309020205020404" pitchFamily="49" charset="0"/>
              </a:rPr>
              <a:t>,</a:t>
            </a:r>
            <a:r>
              <a:rPr lang="en" altLang="zh-CN" sz="2400" b="0" i="0" dirty="0">
                <a:solidFill>
                  <a:srgbClr val="AA5D00"/>
                </a:solidFill>
                <a:effectLst/>
                <a:latin typeface="Courier New" panose="02070309020205020404" pitchFamily="49" charset="0"/>
              </a:rPr>
              <a:t>10</a:t>
            </a:r>
            <a:r>
              <a:rPr lang="en" altLang="zh-CN" sz="2400" b="0" i="0" dirty="0">
                <a:effectLst/>
                <a:latin typeface="Courier New" panose="02070309020205020404" pitchFamily="49" charset="0"/>
              </a:rPr>
              <a:t>) </a:t>
            </a:r>
            <a:r>
              <a:rPr lang="en" altLang="zh-CN" sz="2400" b="0" i="1" dirty="0">
                <a:solidFill>
                  <a:srgbClr val="408080"/>
                </a:solidFill>
                <a:effectLst/>
                <a:latin typeface="Courier New" panose="02070309020205020404" pitchFamily="49" charset="0"/>
              </a:rPr>
              <a:t># out</a:t>
            </a:r>
            <a:r>
              <a:rPr lang="en" altLang="zh-CN" sz="2400" b="0" i="0" dirty="0">
                <a:effectLst/>
                <a:latin typeface="Courier New" panose="02070309020205020404" pitchFamily="49" charset="0"/>
              </a:rPr>
              <a:t> )</a:t>
            </a:r>
            <a:endParaRPr lang="zh-CN" altLang="en-US" sz="2400" dirty="0"/>
          </a:p>
        </p:txBody>
      </p:sp>
    </p:spTree>
    <p:extLst>
      <p:ext uri="{BB962C8B-B14F-4D97-AF65-F5344CB8AC3E}">
        <p14:creationId xmlns:p14="http://schemas.microsoft.com/office/powerpoint/2010/main" val="128164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xmlns="" id="{CF0AF531-7523-4305-B27B-65E2C2777EEE}"/>
                  </a:ext>
                </a:extLst>
              </p:cNvPr>
              <p:cNvSpPr>
                <a:spLocks noGrp="1"/>
              </p:cNvSpPr>
              <p:nvPr>
                <p:ph sz="quarter" idx="10"/>
              </p:nvPr>
            </p:nvSpPr>
            <p:spPr/>
            <p:txBody>
              <a:bodyPr>
                <a:normAutofit/>
              </a:bodyPr>
              <a:lstStyle/>
              <a:p>
                <a:r>
                  <a:rPr lang="zh-TW" altLang="en-US" dirty="0"/>
                  <a:t>测试</a:t>
                </a:r>
                <a:endParaRPr lang="en-US" altLang="zh-TW" dirty="0"/>
              </a:p>
              <a:p>
                <a:endParaRPr lang="en-US" altLang="zh-TW" dirty="0"/>
              </a:p>
              <a:p>
                <a:endParaRPr lang="en-US" altLang="zh-TW" dirty="0"/>
              </a:p>
              <a:p>
                <a:endParaRPr lang="en-US" altLang="zh-TW" dirty="0"/>
              </a:p>
              <a:p>
                <a:r>
                  <a:rPr lang="zh-TW" altLang="en-US" dirty="0"/>
                  <a:t>测试时没有</a:t>
                </a:r>
                <a:r>
                  <a:rPr lang="en-US" altLang="zh-TW" dirty="0"/>
                  <a:t>batch</a:t>
                </a:r>
              </a:p>
              <a:p>
                <a:r>
                  <a:rPr lang="zh-TW" altLang="en-US" dirty="0"/>
                  <a:t>理想的解决方案</a:t>
                </a:r>
                <a:r>
                  <a:rPr lang="zh-CN" altLang="en-US" dirty="0"/>
                  <a:t>：在整个训练集上计算</a:t>
                </a:r>
                <a14:m>
                  <m:oMath xmlns:m="http://schemas.openxmlformats.org/officeDocument/2006/math">
                    <m:r>
                      <a:rPr lang="zh-TW" altLang="en-US" i="1">
                        <a:latin typeface="Cambria Math" panose="02040503050406030204" pitchFamily="18" charset="0"/>
                      </a:rPr>
                      <m:t>𝜇</m:t>
                    </m:r>
                  </m:oMath>
                </a14:m>
                <a:r>
                  <a:rPr lang="en-US" altLang="zh-TW"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i="1">
                        <a:latin typeface="Cambria Math" panose="02040503050406030204" pitchFamily="18" charset="0"/>
                      </a:rPr>
                      <m:t>𝜎</m:t>
                    </m:r>
                  </m:oMath>
                </a14:m>
                <a:endParaRPr lang="en-US" altLang="zh-TW" dirty="0"/>
              </a:p>
              <a:p>
                <a:r>
                  <a:rPr lang="zh-TW" altLang="en-US" dirty="0"/>
                  <a:t>现实的方案</a:t>
                </a:r>
                <a:r>
                  <a:rPr lang="zh-CN" altLang="en-US" dirty="0"/>
                  <a:t>：在训练时计算每个</a:t>
                </a:r>
                <a:r>
                  <a:rPr lang="en-US" altLang="zh-CN" dirty="0"/>
                  <a:t>batch</a:t>
                </a:r>
                <a:r>
                  <a:rPr lang="zh-CN" altLang="en-US" dirty="0"/>
                  <a:t>的</a:t>
                </a:r>
                <a14:m>
                  <m:oMath xmlns:m="http://schemas.openxmlformats.org/officeDocument/2006/math">
                    <m:r>
                      <a:rPr lang="zh-TW" altLang="en-US" i="1">
                        <a:latin typeface="Cambria Math" panose="02040503050406030204" pitchFamily="18" charset="0"/>
                      </a:rPr>
                      <m:t>𝜇</m:t>
                    </m:r>
                  </m:oMath>
                </a14:m>
                <a:r>
                  <a:rPr lang="en-US" altLang="zh-TW"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i="1">
                        <a:latin typeface="Cambria Math" panose="02040503050406030204" pitchFamily="18" charset="0"/>
                      </a:rPr>
                      <m:t>𝜎</m:t>
                    </m:r>
                  </m:oMath>
                </a14:m>
                <a:r>
                  <a:rPr lang="zh-TW" altLang="en-US" dirty="0"/>
                  <a:t>移动平均</a:t>
                </a:r>
              </a:p>
            </p:txBody>
          </p:sp>
        </mc:Choice>
        <mc:Fallback xmlns="">
          <p:sp>
            <p:nvSpPr>
              <p:cNvPr id="3" name="內容版面配置區 2">
                <a:extLst>
                  <a:ext uri="{FF2B5EF4-FFF2-40B4-BE49-F238E27FC236}">
                    <a16:creationId xmlns:a16="http://schemas.microsoft.com/office/drawing/2014/main" id="{CF0AF531-7523-4305-B27B-65E2C2777EEE}"/>
                  </a:ext>
                </a:extLst>
              </p:cNvPr>
              <p:cNvSpPr>
                <a:spLocks noGrp="1" noRot="1" noChangeAspect="1" noMove="1" noResize="1" noEditPoints="1" noAdjustHandles="1" noChangeArrowheads="1" noChangeShapeType="1" noTextEdit="1"/>
              </p:cNvSpPr>
              <p:nvPr>
                <p:ph sz="quarter" idx="10"/>
              </p:nvPr>
            </p:nvSpPr>
            <p:spPr>
              <a:blipFill>
                <a:blip r:embed="rId3"/>
                <a:stretch>
                  <a:fillRect l="-943"/>
                </a:stretch>
              </a:blipFill>
            </p:spPr>
            <p:txBody>
              <a:bodyPr/>
              <a:lstStyle/>
              <a:p>
                <a:r>
                  <a:rPr lang="zh-CN" altLang="en-US">
                    <a:noFill/>
                  </a:rPr>
                  <a:t> </a:t>
                </a:r>
              </a:p>
            </p:txBody>
          </p:sp>
        </mc:Fallback>
      </mc:AlternateContent>
      <p:sp>
        <p:nvSpPr>
          <p:cNvPr id="2" name="標題 1">
            <a:extLst>
              <a:ext uri="{FF2B5EF4-FFF2-40B4-BE49-F238E27FC236}">
                <a16:creationId xmlns:a16="http://schemas.microsoft.com/office/drawing/2014/main" xmlns="" id="{79CFC0DE-2994-4AB6-B374-2598230488A9}"/>
              </a:ext>
            </a:extLst>
          </p:cNvPr>
          <p:cNvSpPr>
            <a:spLocks noGrp="1"/>
          </p:cNvSpPr>
          <p:nvPr>
            <p:ph type="title"/>
          </p:nvPr>
        </p:nvSpPr>
        <p:spPr/>
        <p:txBody>
          <a:bodyPr/>
          <a:lstStyle/>
          <a:p>
            <a:r>
              <a:rPr lang="en-US" altLang="zh-TW" dirty="0"/>
              <a:t>Batch normalization</a:t>
            </a:r>
            <a:endParaRPr lang="zh-TW" altLang="en-US" dirty="0"/>
          </a:p>
        </p:txBody>
      </p:sp>
      <p:cxnSp>
        <p:nvCxnSpPr>
          <p:cNvPr id="16" name="直線單箭頭接點 15">
            <a:extLst>
              <a:ext uri="{FF2B5EF4-FFF2-40B4-BE49-F238E27FC236}">
                <a16:creationId xmlns:a16="http://schemas.microsoft.com/office/drawing/2014/main" xmlns="" id="{4F8CFB36-D193-4DF8-BC56-291203C4BAE3}"/>
              </a:ext>
            </a:extLst>
          </p:cNvPr>
          <p:cNvCxnSpPr/>
          <p:nvPr/>
        </p:nvCxnSpPr>
        <p:spPr>
          <a:xfrm>
            <a:off x="4042426" y="165480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FD5DD5BA-BF1B-494F-9DF1-ACE836411AD1}"/>
                  </a:ext>
                </a:extLst>
              </p:cNvPr>
              <p:cNvSpPr/>
              <p:nvPr/>
            </p:nvSpPr>
            <p:spPr>
              <a:xfrm>
                <a:off x="2137172" y="1207126"/>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smtClean="0">
                          <a:solidFill>
                            <a:schemeClr val="tx1"/>
                          </a:solidFill>
                          <a:latin typeface="Cambria Math" panose="02040503050406030204" pitchFamily="18" charset="0"/>
                        </a:rPr>
                        <m:t>𝑥</m:t>
                      </m:r>
                    </m:oMath>
                  </m:oMathPara>
                </a14:m>
                <a:endParaRPr lang="zh-TW" altLang="en-US" sz="2400" dirty="0">
                  <a:solidFill>
                    <a:schemeClr val="tx1"/>
                  </a:solidFill>
                </a:endParaRPr>
              </a:p>
            </p:txBody>
          </p:sp>
        </mc:Choice>
        <mc:Fallback xmlns="">
          <p:sp>
            <p:nvSpPr>
              <p:cNvPr id="17" name="矩形 16">
                <a:extLst>
                  <a:ext uri="{FF2B5EF4-FFF2-40B4-BE49-F238E27FC236}">
                    <a16:creationId xmlns:a16="http://schemas.microsoft.com/office/drawing/2014/main" id="{FD5DD5BA-BF1B-494F-9DF1-ACE836411AD1}"/>
                  </a:ext>
                </a:extLst>
              </p:cNvPr>
              <p:cNvSpPr>
                <a:spLocks noRot="1" noChangeAspect="1" noMove="1" noResize="1" noEditPoints="1" noAdjustHandles="1" noChangeArrowheads="1" noChangeShapeType="1" noTextEdit="1"/>
              </p:cNvSpPr>
              <p:nvPr/>
            </p:nvSpPr>
            <p:spPr>
              <a:xfrm>
                <a:off x="2137172" y="1207126"/>
                <a:ext cx="361950" cy="901700"/>
              </a:xfrm>
              <a:prstGeom prst="rect">
                <a:avLst/>
              </a:prstGeom>
              <a:blipFill>
                <a:blip r:embed="rId4"/>
                <a:stretch>
                  <a:fillRect l="-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9FC2B9E8-E8DE-4550-AD09-F8458A1D4E4D}"/>
                  </a:ext>
                </a:extLst>
              </p:cNvPr>
              <p:cNvSpPr/>
              <p:nvPr/>
            </p:nvSpPr>
            <p:spPr>
              <a:xfrm>
                <a:off x="2899426" y="1207126"/>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b="1" i="1" smtClean="0">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18" name="矩形 17">
                <a:extLst>
                  <a:ext uri="{FF2B5EF4-FFF2-40B4-BE49-F238E27FC236}">
                    <a16:creationId xmlns:a16="http://schemas.microsoft.com/office/drawing/2014/main" id="{9FC2B9E8-E8DE-4550-AD09-F8458A1D4E4D}"/>
                  </a:ext>
                </a:extLst>
              </p:cNvPr>
              <p:cNvSpPr>
                <a:spLocks noRot="1" noChangeAspect="1" noMove="1" noResize="1" noEditPoints="1" noAdjustHandles="1" noChangeArrowheads="1" noChangeShapeType="1" noTextEdit="1"/>
              </p:cNvSpPr>
              <p:nvPr/>
            </p:nvSpPr>
            <p:spPr>
              <a:xfrm>
                <a:off x="2899426" y="1207126"/>
                <a:ext cx="1308100" cy="9017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8CF5FC29-0922-493F-8630-228937CCE508}"/>
                  </a:ext>
                </a:extLst>
              </p:cNvPr>
              <p:cNvSpPr/>
              <p:nvPr/>
            </p:nvSpPr>
            <p:spPr>
              <a:xfrm>
                <a:off x="4486926" y="120712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9" name="矩形 18">
                <a:extLst>
                  <a:ext uri="{FF2B5EF4-FFF2-40B4-BE49-F238E27FC236}">
                    <a16:creationId xmlns:a16="http://schemas.microsoft.com/office/drawing/2014/main" id="{8CF5FC29-0922-493F-8630-228937CCE508}"/>
                  </a:ext>
                </a:extLst>
              </p:cNvPr>
              <p:cNvSpPr>
                <a:spLocks noRot="1" noChangeAspect="1" noMove="1" noResize="1" noEditPoints="1" noAdjustHandles="1" noChangeArrowheads="1" noChangeShapeType="1" noTextEdit="1"/>
              </p:cNvSpPr>
              <p:nvPr/>
            </p:nvSpPr>
            <p:spPr>
              <a:xfrm>
                <a:off x="4486926" y="1207126"/>
                <a:ext cx="361950" cy="901700"/>
              </a:xfrm>
              <a:prstGeom prst="rect">
                <a:avLst/>
              </a:prstGeom>
              <a:blipFill>
                <a:blip r:embed="rId6"/>
                <a:stretch>
                  <a:fillRect/>
                </a:stretch>
              </a:blipFill>
            </p:spPr>
            <p:txBody>
              <a:bodyPr/>
              <a:lstStyle/>
              <a:p>
                <a:r>
                  <a:rPr lang="zh-CN" altLang="en-US">
                    <a:noFill/>
                  </a:rPr>
                  <a:t> </a:t>
                </a:r>
              </a:p>
            </p:txBody>
          </p:sp>
        </mc:Fallback>
      </mc:AlternateContent>
      <p:cxnSp>
        <p:nvCxnSpPr>
          <p:cNvPr id="20" name="直線單箭頭接點 19">
            <a:extLst>
              <a:ext uri="{FF2B5EF4-FFF2-40B4-BE49-F238E27FC236}">
                <a16:creationId xmlns:a16="http://schemas.microsoft.com/office/drawing/2014/main" xmlns="" id="{564EEBF9-FCD0-43B0-B9B7-10B5C912A277}"/>
              </a:ext>
            </a:extLst>
          </p:cNvPr>
          <p:cNvCxnSpPr/>
          <p:nvPr/>
        </p:nvCxnSpPr>
        <p:spPr>
          <a:xfrm>
            <a:off x="2467626" y="1638926"/>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01B16270-6819-40F3-B473-5240D783EF9F}"/>
                  </a:ext>
                </a:extLst>
              </p:cNvPr>
              <p:cNvSpPr/>
              <p:nvPr/>
            </p:nvSpPr>
            <p:spPr>
              <a:xfrm>
                <a:off x="10247931" y="115241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1" name="矩形 20">
                <a:extLst>
                  <a:ext uri="{FF2B5EF4-FFF2-40B4-BE49-F238E27FC236}">
                    <a16:creationId xmlns:a16="http://schemas.microsoft.com/office/drawing/2014/main" id="{01B16270-6819-40F3-B473-5240D783EF9F}"/>
                  </a:ext>
                </a:extLst>
              </p:cNvPr>
              <p:cNvSpPr>
                <a:spLocks noRot="1" noChangeAspect="1" noMove="1" noResize="1" noEditPoints="1" noAdjustHandles="1" noChangeArrowheads="1" noChangeShapeType="1" noTextEdit="1"/>
              </p:cNvSpPr>
              <p:nvPr/>
            </p:nvSpPr>
            <p:spPr>
              <a:xfrm>
                <a:off x="10247931" y="1152415"/>
                <a:ext cx="361950" cy="9017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252EF493-1F3B-4975-9A9B-1DBB8FD66488}"/>
                  </a:ext>
                </a:extLst>
              </p:cNvPr>
              <p:cNvSpPr/>
              <p:nvPr/>
            </p:nvSpPr>
            <p:spPr>
              <a:xfrm>
                <a:off x="7091003" y="118384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2" name="矩形 21">
                <a:extLst>
                  <a:ext uri="{FF2B5EF4-FFF2-40B4-BE49-F238E27FC236}">
                    <a16:creationId xmlns:a16="http://schemas.microsoft.com/office/drawing/2014/main" id="{252EF493-1F3B-4975-9A9B-1DBB8FD66488}"/>
                  </a:ext>
                </a:extLst>
              </p:cNvPr>
              <p:cNvSpPr>
                <a:spLocks noRot="1" noChangeAspect="1" noMove="1" noResize="1" noEditPoints="1" noAdjustHandles="1" noChangeArrowheads="1" noChangeShapeType="1" noTextEdit="1"/>
              </p:cNvSpPr>
              <p:nvPr/>
            </p:nvSpPr>
            <p:spPr>
              <a:xfrm>
                <a:off x="7091003" y="1183842"/>
                <a:ext cx="361950" cy="901700"/>
              </a:xfrm>
              <a:prstGeom prst="rect">
                <a:avLst/>
              </a:prstGeom>
              <a:blipFill>
                <a:blip r:embed="rId8"/>
                <a:stretch>
                  <a:fillRect/>
                </a:stretch>
              </a:blipFill>
            </p:spPr>
            <p:txBody>
              <a:bodyPr/>
              <a:lstStyle/>
              <a:p>
                <a:r>
                  <a:rPr lang="zh-CN" altLang="en-US">
                    <a:noFill/>
                  </a:rPr>
                  <a:t> </a:t>
                </a:r>
              </a:p>
            </p:txBody>
          </p:sp>
        </mc:Fallback>
      </mc:AlternateContent>
      <p:cxnSp>
        <p:nvCxnSpPr>
          <p:cNvPr id="23" name="直線單箭頭接點 22">
            <a:extLst>
              <a:ext uri="{FF2B5EF4-FFF2-40B4-BE49-F238E27FC236}">
                <a16:creationId xmlns:a16="http://schemas.microsoft.com/office/drawing/2014/main" xmlns="" id="{5154996C-82CF-47F8-9BA5-365574067B3F}"/>
              </a:ext>
            </a:extLst>
          </p:cNvPr>
          <p:cNvCxnSpPr>
            <a:cxnSpLocks/>
          </p:cNvCxnSpPr>
          <p:nvPr/>
        </p:nvCxnSpPr>
        <p:spPr>
          <a:xfrm>
            <a:off x="4848876" y="1647046"/>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xmlns="" id="{A7DBE5D6-900B-444C-AB43-EA549310BA4C}"/>
              </a:ext>
            </a:extLst>
          </p:cNvPr>
          <p:cNvCxnSpPr>
            <a:cxnSpLocks/>
          </p:cNvCxnSpPr>
          <p:nvPr/>
        </p:nvCxnSpPr>
        <p:spPr>
          <a:xfrm>
            <a:off x="7452954" y="1640090"/>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xmlns="" id="{F0D73380-D05C-4803-B614-0569887FBBC2}"/>
                  </a:ext>
                </a:extLst>
              </p:cNvPr>
              <p:cNvSpPr txBox="1"/>
              <p:nvPr/>
            </p:nvSpPr>
            <p:spPr>
              <a:xfrm>
                <a:off x="7446119" y="1009882"/>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25" name="文字方塊 24">
                <a:extLst>
                  <a:ext uri="{FF2B5EF4-FFF2-40B4-BE49-F238E27FC236}">
                    <a16:creationId xmlns:a16="http://schemas.microsoft.com/office/drawing/2014/main" id="{F0D73380-D05C-4803-B614-0569887FBBC2}"/>
                  </a:ext>
                </a:extLst>
              </p:cNvPr>
              <p:cNvSpPr txBox="1">
                <a:spLocks noRot="1" noChangeAspect="1" noMove="1" noResize="1" noEditPoints="1" noAdjustHandles="1" noChangeArrowheads="1" noChangeShapeType="1" noTextEdit="1"/>
              </p:cNvSpPr>
              <p:nvPr/>
            </p:nvSpPr>
            <p:spPr>
              <a:xfrm>
                <a:off x="7446119" y="1009882"/>
                <a:ext cx="2893660" cy="444802"/>
              </a:xfrm>
              <a:prstGeom prst="rect">
                <a:avLst/>
              </a:prstGeom>
              <a:blipFill>
                <a:blip r:embed="rId9"/>
                <a:stretch>
                  <a:fillRect t="-16667"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xmlns="" id="{F4CAC204-9543-4023-AC71-C766F428EFFD}"/>
                  </a:ext>
                </a:extLst>
              </p:cNvPr>
              <p:cNvSpPr txBox="1"/>
              <p:nvPr/>
            </p:nvSpPr>
            <p:spPr>
              <a:xfrm>
                <a:off x="5199151" y="839654"/>
                <a:ext cx="1541576"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charset="0"/>
                            </a:rPr>
                          </m:ctrlPr>
                        </m:accPr>
                        <m:e>
                          <m:r>
                            <a:rPr lang="en-US" altLang="zh-TW" sz="2800" i="1">
                              <a:latin typeface="Cambria Math" panose="02040503050406030204" pitchFamily="18" charset="0"/>
                            </a:rPr>
                            <m:t>𝑧</m:t>
                          </m:r>
                        </m:e>
                      </m:acc>
                      <m:r>
                        <a:rPr lang="en-US" altLang="zh-TW" sz="2800" i="1">
                          <a:latin typeface="Cambria Math" panose="02040503050406030204" pitchFamily="18" charset="0"/>
                        </a:rPr>
                        <m:t>=</m:t>
                      </m:r>
                      <m:f>
                        <m:fPr>
                          <m:ctrlPr>
                            <a:rPr lang="en-US" altLang="zh-TW" sz="2800" i="1">
                              <a:latin typeface="Cambria Math" charset="0"/>
                            </a:rPr>
                          </m:ctrlPr>
                        </m:fPr>
                        <m:num>
                          <m:r>
                            <a:rPr lang="en-US" altLang="zh-TW" sz="2800" i="1">
                              <a:latin typeface="Cambria Math" panose="02040503050406030204" pitchFamily="18" charset="0"/>
                            </a:rPr>
                            <m:t>𝑧</m:t>
                          </m:r>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26" name="文字方塊 25">
                <a:extLst>
                  <a:ext uri="{FF2B5EF4-FFF2-40B4-BE49-F238E27FC236}">
                    <a16:creationId xmlns:a16="http://schemas.microsoft.com/office/drawing/2014/main" id="{F4CAC204-9543-4023-AC71-C766F428EFFD}"/>
                  </a:ext>
                </a:extLst>
              </p:cNvPr>
              <p:cNvSpPr txBox="1">
                <a:spLocks noRot="1" noChangeAspect="1" noMove="1" noResize="1" noEditPoints="1" noAdjustHandles="1" noChangeArrowheads="1" noChangeShapeType="1" noTextEdit="1"/>
              </p:cNvSpPr>
              <p:nvPr/>
            </p:nvSpPr>
            <p:spPr>
              <a:xfrm>
                <a:off x="5199151" y="839654"/>
                <a:ext cx="1541576" cy="734945"/>
              </a:xfrm>
              <a:prstGeom prst="rect">
                <a:avLst/>
              </a:prstGeom>
              <a:blipFill>
                <a:blip r:embed="rId10"/>
                <a:stretch>
                  <a:fillRect l="-2459" t="-3448" r="-4918"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xmlns="" id="{C69D8BAF-F843-474B-95A3-43732686E373}"/>
                  </a:ext>
                </a:extLst>
              </p:cNvPr>
              <p:cNvSpPr txBox="1"/>
              <p:nvPr/>
            </p:nvSpPr>
            <p:spPr>
              <a:xfrm>
                <a:off x="5156851" y="1685389"/>
                <a:ext cx="1663700" cy="830997"/>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根据</a:t>
                </a:r>
                <a:r>
                  <a:rPr lang="en-US" altLang="zh-TW" sz="2400" dirty="0">
                    <a:latin typeface="Microsoft YaHei" panose="020B0503020204020204" pitchFamily="34" charset="-122"/>
                    <a:ea typeface="Microsoft YaHei" panose="020B0503020204020204" pitchFamily="34" charset="-122"/>
                  </a:rPr>
                  <a:t>batch</a:t>
                </a:r>
                <a:r>
                  <a:rPr lang="zh-TW" altLang="en-US" sz="2400" dirty="0">
                    <a:latin typeface="Microsoft YaHei" panose="020B0503020204020204" pitchFamily="34" charset="-122"/>
                    <a:ea typeface="Microsoft YaHei" panose="020B0503020204020204" pitchFamily="34" charset="-122"/>
                  </a:rPr>
                  <a:t>计算</a:t>
                </a:r>
                <a14:m>
                  <m:oMath xmlns:m="http://schemas.openxmlformats.org/officeDocument/2006/math">
                    <m:r>
                      <a:rPr lang="zh-TW" altLang="en-US" sz="2400" i="1">
                        <a:latin typeface="Cambria Math" panose="02040503050406030204" pitchFamily="18" charset="0"/>
                      </a:rPr>
                      <m:t>𝜇</m:t>
                    </m:r>
                  </m:oMath>
                </a14:m>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sz="2400" i="1">
                        <a:latin typeface="Cambria Math" panose="02040503050406030204" pitchFamily="18" charset="0"/>
                      </a:rPr>
                      <m:t>𝜎</m:t>
                    </m:r>
                  </m:oMath>
                </a14:m>
                <a:endParaRPr lang="zh-TW" altLang="en-US" sz="2400" b="1" i="1" u="sng" dirty="0">
                  <a:latin typeface="Microsoft YaHei" panose="020B0503020204020204" pitchFamily="34" charset="-122"/>
                  <a:ea typeface="Microsoft YaHei" panose="020B0503020204020204" pitchFamily="34" charset="-122"/>
                </a:endParaRPr>
              </a:p>
            </p:txBody>
          </p:sp>
        </mc:Choice>
        <mc:Fallback xmlns="">
          <p:sp>
            <p:nvSpPr>
              <p:cNvPr id="33" name="文字方塊 32">
                <a:extLst>
                  <a:ext uri="{FF2B5EF4-FFF2-40B4-BE49-F238E27FC236}">
                    <a16:creationId xmlns:a16="http://schemas.microsoft.com/office/drawing/2014/main" id="{C69D8BAF-F843-474B-95A3-43732686E373}"/>
                  </a:ext>
                </a:extLst>
              </p:cNvPr>
              <p:cNvSpPr txBox="1">
                <a:spLocks noRot="1" noChangeAspect="1" noMove="1" noResize="1" noEditPoints="1" noAdjustHandles="1" noChangeArrowheads="1" noChangeShapeType="1" noTextEdit="1"/>
              </p:cNvSpPr>
              <p:nvPr/>
            </p:nvSpPr>
            <p:spPr>
              <a:xfrm>
                <a:off x="5156851" y="1685389"/>
                <a:ext cx="1663700" cy="830997"/>
              </a:xfrm>
              <a:prstGeom prst="rect">
                <a:avLst/>
              </a:prstGeom>
              <a:blipFill>
                <a:blip r:embed="rId11"/>
                <a:stretch>
                  <a:fillRect l="-6061" t="-5970" r="-151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xmlns="" id="{02354A69-24AC-4EE0-99C8-3C123D6B378E}"/>
                  </a:ext>
                </a:extLst>
              </p:cNvPr>
              <p:cNvSpPr txBox="1"/>
              <p:nvPr/>
            </p:nvSpPr>
            <p:spPr>
              <a:xfrm>
                <a:off x="7550166" y="1724264"/>
                <a:ext cx="2692400" cy="461665"/>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𝛾</m:t>
                    </m:r>
                  </m:oMath>
                </a14:m>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r>
                      <a:rPr lang="zh-TW" altLang="en-US" sz="2400" i="1">
                        <a:latin typeface="Cambria Math" panose="02040503050406030204" pitchFamily="18" charset="0"/>
                      </a:rPr>
                      <m:t>𝛽</m:t>
                    </m:r>
                  </m:oMath>
                </a14:m>
                <a:r>
                  <a:rPr lang="en-US" altLang="zh-TW" sz="2400" dirty="0">
                    <a:latin typeface="Microsoft YaHei" panose="020B0503020204020204" pitchFamily="34" charset="-122"/>
                    <a:ea typeface="Microsoft YaHei" panose="020B0503020204020204" pitchFamily="34" charset="-122"/>
                  </a:rPr>
                  <a:t> </a:t>
                </a:r>
                <a:r>
                  <a:rPr lang="zh-TW" altLang="en-US" sz="2400" dirty="0">
                    <a:latin typeface="Microsoft YaHei" panose="020B0503020204020204" pitchFamily="34" charset="-122"/>
                    <a:ea typeface="Microsoft YaHei" panose="020B0503020204020204" pitchFamily="34" charset="-122"/>
                  </a:rPr>
                  <a:t>为网络参数</a:t>
                </a:r>
              </a:p>
            </p:txBody>
          </p:sp>
        </mc:Choice>
        <mc:Fallback xmlns="">
          <p:sp>
            <p:nvSpPr>
              <p:cNvPr id="34" name="文字方塊 33">
                <a:extLst>
                  <a:ext uri="{FF2B5EF4-FFF2-40B4-BE49-F238E27FC236}">
                    <a16:creationId xmlns:a16="http://schemas.microsoft.com/office/drawing/2014/main" id="{02354A69-24AC-4EE0-99C8-3C123D6B378E}"/>
                  </a:ext>
                </a:extLst>
              </p:cNvPr>
              <p:cNvSpPr txBox="1">
                <a:spLocks noRot="1" noChangeAspect="1" noMove="1" noResize="1" noEditPoints="1" noAdjustHandles="1" noChangeArrowheads="1" noChangeShapeType="1" noTextEdit="1"/>
              </p:cNvSpPr>
              <p:nvPr/>
            </p:nvSpPr>
            <p:spPr>
              <a:xfrm>
                <a:off x="7550166" y="1724264"/>
                <a:ext cx="2692400" cy="461665"/>
              </a:xfrm>
              <a:prstGeom prst="rect">
                <a:avLst/>
              </a:prstGeom>
              <a:blipFill>
                <a:blip r:embed="rId12"/>
                <a:stretch>
                  <a:fillRect l="-469" t="-7895" b="-26316"/>
                </a:stretch>
              </a:blipFill>
            </p:spPr>
            <p:txBody>
              <a:bodyPr/>
              <a:lstStyle/>
              <a:p>
                <a:r>
                  <a:rPr lang="zh-CN" altLang="en-US">
                    <a:noFill/>
                  </a:rPr>
                  <a:t> </a:t>
                </a:r>
              </a:p>
            </p:txBody>
          </p:sp>
        </mc:Fallback>
      </mc:AlternateContent>
      <p:grpSp>
        <p:nvGrpSpPr>
          <p:cNvPr id="30" name="群組 29">
            <a:extLst>
              <a:ext uri="{FF2B5EF4-FFF2-40B4-BE49-F238E27FC236}">
                <a16:creationId xmlns:a16="http://schemas.microsoft.com/office/drawing/2014/main" xmlns="" id="{BEA2C4AB-2213-47BD-8A30-F9CE4DE7FB59}"/>
              </a:ext>
            </a:extLst>
          </p:cNvPr>
          <p:cNvGrpSpPr/>
          <p:nvPr/>
        </p:nvGrpSpPr>
        <p:grpSpPr>
          <a:xfrm>
            <a:off x="7738106" y="3039098"/>
            <a:ext cx="3366074" cy="2103010"/>
            <a:chOff x="5628461" y="232124"/>
            <a:chExt cx="3366074" cy="2103010"/>
          </a:xfrm>
        </p:grpSpPr>
        <p:cxnSp>
          <p:nvCxnSpPr>
            <p:cNvPr id="5" name="直線單箭頭接點 4">
              <a:extLst>
                <a:ext uri="{FF2B5EF4-FFF2-40B4-BE49-F238E27FC236}">
                  <a16:creationId xmlns:a16="http://schemas.microsoft.com/office/drawing/2014/main" xmlns="" id="{1841726D-A603-4B9A-8DAC-E9ED4A206255}"/>
                </a:ext>
              </a:extLst>
            </p:cNvPr>
            <p:cNvCxnSpPr/>
            <p:nvPr/>
          </p:nvCxnSpPr>
          <p:spPr>
            <a:xfrm>
              <a:off x="5890683" y="1825625"/>
              <a:ext cx="2621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xmlns="" id="{590032F5-92E4-4377-9D41-E4442977F8E7}"/>
                </a:ext>
              </a:extLst>
            </p:cNvPr>
            <p:cNvCxnSpPr>
              <a:cxnSpLocks/>
            </p:cNvCxnSpPr>
            <p:nvPr/>
          </p:nvCxnSpPr>
          <p:spPr>
            <a:xfrm flipV="1">
              <a:off x="6274432" y="232124"/>
              <a:ext cx="0" cy="1911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xmlns="" id="{CC47818D-220F-47FD-95E0-03CC224FDC7A}"/>
                </a:ext>
              </a:extLst>
            </p:cNvPr>
            <p:cNvSpPr txBox="1"/>
            <p:nvPr/>
          </p:nvSpPr>
          <p:spPr>
            <a:xfrm>
              <a:off x="5628461" y="235208"/>
              <a:ext cx="674557" cy="461665"/>
            </a:xfrm>
            <a:prstGeom prst="rect">
              <a:avLst/>
            </a:prstGeom>
            <a:noFill/>
          </p:spPr>
          <p:txBody>
            <a:bodyPr wrap="square" rtlCol="0">
              <a:spAutoFit/>
            </a:bodyPr>
            <a:lstStyle/>
            <a:p>
              <a:r>
                <a:rPr lang="en-US" altLang="zh-TW" sz="2400" dirty="0" err="1"/>
                <a:t>Acc</a:t>
              </a:r>
              <a:endParaRPr lang="zh-TW" altLang="en-US" sz="2400" dirty="0"/>
            </a:p>
          </p:txBody>
        </p:sp>
        <p:sp>
          <p:nvSpPr>
            <p:cNvPr id="28" name="文字方塊 27">
              <a:extLst>
                <a:ext uri="{FF2B5EF4-FFF2-40B4-BE49-F238E27FC236}">
                  <a16:creationId xmlns:a16="http://schemas.microsoft.com/office/drawing/2014/main" xmlns="" id="{3C41470C-EB3B-493A-8716-F15E22BDA4B4}"/>
                </a:ext>
              </a:extLst>
            </p:cNvPr>
            <p:cNvSpPr txBox="1"/>
            <p:nvPr/>
          </p:nvSpPr>
          <p:spPr>
            <a:xfrm>
              <a:off x="7715373" y="1873469"/>
              <a:ext cx="1279162" cy="461665"/>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更新</a:t>
              </a:r>
            </a:p>
          </p:txBody>
        </p:sp>
        <p:sp>
          <p:nvSpPr>
            <p:cNvPr id="9" name="手繪多邊形: 圖案 8">
              <a:extLst>
                <a:ext uri="{FF2B5EF4-FFF2-40B4-BE49-F238E27FC236}">
                  <a16:creationId xmlns:a16="http://schemas.microsoft.com/office/drawing/2014/main" xmlns="" id="{EFCCB2D6-096D-4158-96C4-A7BE0CB7078B}"/>
                </a:ext>
              </a:extLst>
            </p:cNvPr>
            <p:cNvSpPr/>
            <p:nvPr/>
          </p:nvSpPr>
          <p:spPr>
            <a:xfrm>
              <a:off x="6445770" y="571209"/>
              <a:ext cx="1993692" cy="1152660"/>
            </a:xfrm>
            <a:custGeom>
              <a:avLst/>
              <a:gdLst>
                <a:gd name="connsiteX0" fmla="*/ 0 w 1993692"/>
                <a:gd name="connsiteY0" fmla="*/ 1152660 h 1152660"/>
                <a:gd name="connsiteX1" fmla="*/ 434715 w 1993692"/>
                <a:gd name="connsiteY1" fmla="*/ 373171 h 1152660"/>
                <a:gd name="connsiteX2" fmla="*/ 809469 w 1993692"/>
                <a:gd name="connsiteY2" fmla="*/ 43388 h 1152660"/>
                <a:gd name="connsiteX3" fmla="*/ 1993692 w 1993692"/>
                <a:gd name="connsiteY3" fmla="*/ 13407 h 1152660"/>
              </a:gdLst>
              <a:ahLst/>
              <a:cxnLst>
                <a:cxn ang="0">
                  <a:pos x="connsiteX0" y="connsiteY0"/>
                </a:cxn>
                <a:cxn ang="0">
                  <a:pos x="connsiteX1" y="connsiteY1"/>
                </a:cxn>
                <a:cxn ang="0">
                  <a:pos x="connsiteX2" y="connsiteY2"/>
                </a:cxn>
                <a:cxn ang="0">
                  <a:pos x="connsiteX3" y="connsiteY3"/>
                </a:cxn>
              </a:cxnLst>
              <a:rect l="l" t="t" r="r" b="b"/>
              <a:pathLst>
                <a:path w="1993692" h="1152660">
                  <a:moveTo>
                    <a:pt x="0" y="1152660"/>
                  </a:moveTo>
                  <a:cubicBezTo>
                    <a:pt x="149902" y="855355"/>
                    <a:pt x="299804" y="558050"/>
                    <a:pt x="434715" y="373171"/>
                  </a:cubicBezTo>
                  <a:cubicBezTo>
                    <a:pt x="569626" y="188292"/>
                    <a:pt x="549640" y="103349"/>
                    <a:pt x="809469" y="43388"/>
                  </a:cubicBezTo>
                  <a:cubicBezTo>
                    <a:pt x="1069298" y="-16573"/>
                    <a:pt x="1531495" y="-1583"/>
                    <a:pt x="1993692" y="134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xmlns="" id="{461D3D75-B7B9-4D7A-AC85-8411F7573D4C}"/>
                  </a:ext>
                </a:extLst>
              </p:cNvPr>
              <p:cNvSpPr txBox="1"/>
              <p:nvPr/>
            </p:nvSpPr>
            <p:spPr>
              <a:xfrm>
                <a:off x="9077093" y="4177149"/>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a:extLst>
                  <a:ext uri="{FF2B5EF4-FFF2-40B4-BE49-F238E27FC236}">
                    <a16:creationId xmlns:a16="http://schemas.microsoft.com/office/drawing/2014/main" id="{461D3D75-B7B9-4D7A-AC85-8411F7573D4C}"/>
                  </a:ext>
                </a:extLst>
              </p:cNvPr>
              <p:cNvSpPr txBox="1">
                <a:spLocks noRot="1" noChangeAspect="1" noMove="1" noResize="1" noEditPoints="1" noAdjustHandles="1" noChangeArrowheads="1" noChangeShapeType="1" noTextEdit="1"/>
              </p:cNvSpPr>
              <p:nvPr/>
            </p:nvSpPr>
            <p:spPr>
              <a:xfrm>
                <a:off x="9077093" y="4177149"/>
                <a:ext cx="372731" cy="369332"/>
              </a:xfrm>
              <a:prstGeom prst="rect">
                <a:avLst/>
              </a:prstGeom>
              <a:blipFill>
                <a:blip r:embed="rId13"/>
                <a:stretch>
                  <a:fillRect l="-16667" r="-6667"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xmlns="" id="{646AA285-03DE-49EE-A039-22E3B51A3D20}"/>
                  </a:ext>
                </a:extLst>
              </p:cNvPr>
              <p:cNvSpPr txBox="1"/>
              <p:nvPr/>
            </p:nvSpPr>
            <p:spPr>
              <a:xfrm>
                <a:off x="9552262" y="3847477"/>
                <a:ext cx="6324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100</m:t>
                          </m:r>
                        </m:sub>
                      </m:sSub>
                    </m:oMath>
                  </m:oMathPara>
                </a14:m>
                <a:endParaRPr lang="zh-TW" altLang="en-US" sz="2400" dirty="0"/>
              </a:p>
            </p:txBody>
          </p:sp>
        </mc:Choice>
        <mc:Fallback xmlns="">
          <p:sp>
            <p:nvSpPr>
              <p:cNvPr id="31" name="文字方塊 30">
                <a:extLst>
                  <a:ext uri="{FF2B5EF4-FFF2-40B4-BE49-F238E27FC236}">
                    <a16:creationId xmlns:a16="http://schemas.microsoft.com/office/drawing/2014/main" id="{646AA285-03DE-49EE-A039-22E3B51A3D20}"/>
                  </a:ext>
                </a:extLst>
              </p:cNvPr>
              <p:cNvSpPr txBox="1">
                <a:spLocks noRot="1" noChangeAspect="1" noMove="1" noResize="1" noEditPoints="1" noAdjustHandles="1" noChangeArrowheads="1" noChangeShapeType="1" noTextEdit="1"/>
              </p:cNvSpPr>
              <p:nvPr/>
            </p:nvSpPr>
            <p:spPr>
              <a:xfrm>
                <a:off x="9552262" y="3847477"/>
                <a:ext cx="632417" cy="369332"/>
              </a:xfrm>
              <a:prstGeom prst="rect">
                <a:avLst/>
              </a:prstGeom>
              <a:blipFill>
                <a:blip r:embed="rId14"/>
                <a:stretch>
                  <a:fillRect l="-11765" r="-1961"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xmlns="" id="{2C405390-6F08-438D-855F-8BD4EA9BCB80}"/>
                  </a:ext>
                </a:extLst>
              </p:cNvPr>
              <p:cNvSpPr txBox="1"/>
              <p:nvPr/>
            </p:nvSpPr>
            <p:spPr>
              <a:xfrm>
                <a:off x="10345728" y="3663836"/>
                <a:ext cx="6395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300</m:t>
                          </m:r>
                        </m:sub>
                      </m:sSub>
                    </m:oMath>
                  </m:oMathPara>
                </a14:m>
                <a:endParaRPr lang="zh-TW" altLang="en-US" sz="2400" dirty="0"/>
              </a:p>
            </p:txBody>
          </p:sp>
        </mc:Choice>
        <mc:Fallback xmlns="">
          <p:sp>
            <p:nvSpPr>
              <p:cNvPr id="32" name="文字方塊 31">
                <a:extLst>
                  <a:ext uri="{FF2B5EF4-FFF2-40B4-BE49-F238E27FC236}">
                    <a16:creationId xmlns:a16="http://schemas.microsoft.com/office/drawing/2014/main" id="{2C405390-6F08-438D-855F-8BD4EA9BCB80}"/>
                  </a:ext>
                </a:extLst>
              </p:cNvPr>
              <p:cNvSpPr txBox="1">
                <a:spLocks noRot="1" noChangeAspect="1" noMove="1" noResize="1" noEditPoints="1" noAdjustHandles="1" noChangeArrowheads="1" noChangeShapeType="1" noTextEdit="1"/>
              </p:cNvSpPr>
              <p:nvPr/>
            </p:nvSpPr>
            <p:spPr>
              <a:xfrm>
                <a:off x="10345728" y="3663836"/>
                <a:ext cx="639534" cy="369332"/>
              </a:xfrm>
              <a:prstGeom prst="rect">
                <a:avLst/>
              </a:prstGeom>
              <a:blipFill>
                <a:blip r:embed="rId15"/>
                <a:stretch>
                  <a:fillRect l="-9804" r="-3922" b="-23333"/>
                </a:stretch>
              </a:blipFill>
            </p:spPr>
            <p:txBody>
              <a:bodyPr/>
              <a:lstStyle/>
              <a:p>
                <a:r>
                  <a:rPr lang="zh-CN" altLang="en-US">
                    <a:noFill/>
                  </a:rPr>
                  <a:t> </a:t>
                </a:r>
              </a:p>
            </p:txBody>
          </p:sp>
        </mc:Fallback>
      </mc:AlternateContent>
      <p:cxnSp>
        <p:nvCxnSpPr>
          <p:cNvPr id="12" name="直線單箭頭接點 11">
            <a:extLst>
              <a:ext uri="{FF2B5EF4-FFF2-40B4-BE49-F238E27FC236}">
                <a16:creationId xmlns:a16="http://schemas.microsoft.com/office/drawing/2014/main" xmlns="" id="{66B292D6-1750-4369-97BF-B729E9A291AF}"/>
              </a:ext>
            </a:extLst>
          </p:cNvPr>
          <p:cNvCxnSpPr>
            <a:cxnSpLocks/>
            <a:endCxn id="10" idx="1"/>
          </p:cNvCxnSpPr>
          <p:nvPr/>
        </p:nvCxnSpPr>
        <p:spPr>
          <a:xfrm>
            <a:off x="8767828" y="4145875"/>
            <a:ext cx="309265" cy="21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xmlns="" id="{47AC45EE-238A-468D-B134-7625E8B92404}"/>
              </a:ext>
            </a:extLst>
          </p:cNvPr>
          <p:cNvCxnSpPr>
            <a:cxnSpLocks/>
            <a:stCxn id="9" idx="2"/>
            <a:endCxn id="31" idx="1"/>
          </p:cNvCxnSpPr>
          <p:nvPr/>
        </p:nvCxnSpPr>
        <p:spPr>
          <a:xfrm>
            <a:off x="9364885" y="3421571"/>
            <a:ext cx="187377" cy="6105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xmlns="" id="{63306C98-F9B8-41F9-9821-35D985A87690}"/>
              </a:ext>
            </a:extLst>
          </p:cNvPr>
          <p:cNvCxnSpPr>
            <a:cxnSpLocks/>
          </p:cNvCxnSpPr>
          <p:nvPr/>
        </p:nvCxnSpPr>
        <p:spPr>
          <a:xfrm>
            <a:off x="10402789" y="3399799"/>
            <a:ext cx="61811" cy="367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46">
                <a:extLst>
                  <a:ext uri="{FF2B5EF4-FFF2-40B4-BE49-F238E27FC236}">
                    <a16:creationId xmlns:a16="http://schemas.microsoft.com/office/drawing/2014/main" xmlns="" id="{CE4ECDA3-3DD3-73C0-E016-98C2D6028278}"/>
                  </a:ext>
                </a:extLst>
              </p:cNvPr>
              <p:cNvSpPr txBox="1"/>
              <p:nvPr/>
            </p:nvSpPr>
            <p:spPr>
              <a:xfrm>
                <a:off x="3121576" y="5700498"/>
                <a:ext cx="1188864"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solidFill>
                                <a:srgbClr val="002060"/>
                              </a:solidFill>
                              <a:latin typeface="Cambria Math" charset="0"/>
                            </a:rPr>
                          </m:ctrlPr>
                        </m:sSupPr>
                        <m:e>
                          <m:r>
                            <a:rPr lang="zh-TW" altLang="en-US" sz="2400" b="1" i="1" smtClean="0">
                              <a:solidFill>
                                <a:srgbClr val="002060"/>
                              </a:solidFill>
                              <a:latin typeface="Cambria Math" panose="02040503050406030204" pitchFamily="18" charset="0"/>
                            </a:rPr>
                            <m:t>𝝁</m:t>
                          </m:r>
                        </m:e>
                        <m:sup>
                          <m:r>
                            <a:rPr lang="en-US" altLang="zh-TW" sz="2400" b="1" i="1" smtClean="0">
                              <a:solidFill>
                                <a:srgbClr val="002060"/>
                              </a:solidFill>
                              <a:latin typeface="Cambria Math" panose="02040503050406030204" pitchFamily="18" charset="0"/>
                            </a:rPr>
                            <m:t>𝟏</m:t>
                          </m:r>
                        </m:sup>
                      </m:sSup>
                    </m:oMath>
                  </m:oMathPara>
                </a14:m>
                <a:endParaRPr lang="zh-TW" altLang="en-US" sz="2400" b="1" dirty="0">
                  <a:solidFill>
                    <a:srgbClr val="002060"/>
                  </a:solidFill>
                </a:endParaRPr>
              </a:p>
            </p:txBody>
          </p:sp>
        </mc:Choice>
        <mc:Fallback xmlns="">
          <p:sp>
            <p:nvSpPr>
              <p:cNvPr id="4" name="文字方塊 46">
                <a:extLst>
                  <a:ext uri="{FF2B5EF4-FFF2-40B4-BE49-F238E27FC236}">
                    <a16:creationId xmlns:a16="http://schemas.microsoft.com/office/drawing/2014/main" id="{CE4ECDA3-3DD3-73C0-E016-98C2D6028278}"/>
                  </a:ext>
                </a:extLst>
              </p:cNvPr>
              <p:cNvSpPr txBox="1">
                <a:spLocks noRot="1" noChangeAspect="1" noMove="1" noResize="1" noEditPoints="1" noAdjustHandles="1" noChangeArrowheads="1" noChangeShapeType="1" noTextEdit="1"/>
              </p:cNvSpPr>
              <p:nvPr/>
            </p:nvSpPr>
            <p:spPr>
              <a:xfrm>
                <a:off x="3121576" y="5700498"/>
                <a:ext cx="1188864" cy="470000"/>
              </a:xfrm>
              <a:prstGeom prst="rect">
                <a:avLst/>
              </a:prstGeom>
              <a:blipFill>
                <a:blip r:embed="rId16"/>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字方塊 47">
                <a:extLst>
                  <a:ext uri="{FF2B5EF4-FFF2-40B4-BE49-F238E27FC236}">
                    <a16:creationId xmlns:a16="http://schemas.microsoft.com/office/drawing/2014/main" xmlns="" id="{7BC72143-F28B-542A-D967-1AF0CF8DD28B}"/>
                  </a:ext>
                </a:extLst>
              </p:cNvPr>
              <p:cNvSpPr txBox="1"/>
              <p:nvPr/>
            </p:nvSpPr>
            <p:spPr>
              <a:xfrm>
                <a:off x="3974000" y="5700498"/>
                <a:ext cx="1188864"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solidFill>
                                <a:srgbClr val="002060"/>
                              </a:solidFill>
                              <a:latin typeface="Cambria Math" charset="0"/>
                            </a:rPr>
                          </m:ctrlPr>
                        </m:sSupPr>
                        <m:e>
                          <m:r>
                            <a:rPr lang="zh-TW" altLang="en-US" sz="2400" b="1" i="1" smtClean="0">
                              <a:solidFill>
                                <a:srgbClr val="002060"/>
                              </a:solidFill>
                              <a:latin typeface="Cambria Math" panose="02040503050406030204" pitchFamily="18" charset="0"/>
                            </a:rPr>
                            <m:t>𝝁</m:t>
                          </m:r>
                        </m:e>
                        <m:sup>
                          <m:r>
                            <a:rPr lang="en-US" altLang="zh-TW" sz="2400" b="1" i="1" smtClean="0">
                              <a:solidFill>
                                <a:srgbClr val="002060"/>
                              </a:solidFill>
                              <a:latin typeface="Cambria Math" panose="02040503050406030204" pitchFamily="18" charset="0"/>
                            </a:rPr>
                            <m:t>𝟐</m:t>
                          </m:r>
                        </m:sup>
                      </m:sSup>
                    </m:oMath>
                  </m:oMathPara>
                </a14:m>
                <a:endParaRPr lang="zh-TW" altLang="en-US" sz="2400" b="1" dirty="0">
                  <a:solidFill>
                    <a:srgbClr val="002060"/>
                  </a:solidFill>
                </a:endParaRPr>
              </a:p>
            </p:txBody>
          </p:sp>
        </mc:Choice>
        <mc:Fallback xmlns="">
          <p:sp>
            <p:nvSpPr>
              <p:cNvPr id="6" name="文字方塊 47">
                <a:extLst>
                  <a:ext uri="{FF2B5EF4-FFF2-40B4-BE49-F238E27FC236}">
                    <a16:creationId xmlns:a16="http://schemas.microsoft.com/office/drawing/2014/main" id="{7BC72143-F28B-542A-D967-1AF0CF8DD28B}"/>
                  </a:ext>
                </a:extLst>
              </p:cNvPr>
              <p:cNvSpPr txBox="1">
                <a:spLocks noRot="1" noChangeAspect="1" noMove="1" noResize="1" noEditPoints="1" noAdjustHandles="1" noChangeArrowheads="1" noChangeShapeType="1" noTextEdit="1"/>
              </p:cNvSpPr>
              <p:nvPr/>
            </p:nvSpPr>
            <p:spPr>
              <a:xfrm>
                <a:off x="3974000" y="5700498"/>
                <a:ext cx="1188864" cy="470000"/>
              </a:xfrm>
              <a:prstGeom prst="rect">
                <a:avLst/>
              </a:prstGeom>
              <a:blipFill>
                <a:blip r:embed="rId17"/>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字方塊 48">
                <a:extLst>
                  <a:ext uri="{FF2B5EF4-FFF2-40B4-BE49-F238E27FC236}">
                    <a16:creationId xmlns:a16="http://schemas.microsoft.com/office/drawing/2014/main" xmlns="" id="{555E5B6C-0C84-3405-4860-11CBFEA382C4}"/>
                  </a:ext>
                </a:extLst>
              </p:cNvPr>
              <p:cNvSpPr txBox="1"/>
              <p:nvPr/>
            </p:nvSpPr>
            <p:spPr>
              <a:xfrm>
                <a:off x="4844458" y="5714957"/>
                <a:ext cx="1188864"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solidFill>
                                <a:srgbClr val="002060"/>
                              </a:solidFill>
                              <a:latin typeface="Cambria Math" charset="0"/>
                            </a:rPr>
                          </m:ctrlPr>
                        </m:sSupPr>
                        <m:e>
                          <m:r>
                            <a:rPr lang="zh-TW" altLang="en-US" sz="2400" b="1" i="1" smtClean="0">
                              <a:solidFill>
                                <a:srgbClr val="002060"/>
                              </a:solidFill>
                              <a:latin typeface="Cambria Math" panose="02040503050406030204" pitchFamily="18" charset="0"/>
                            </a:rPr>
                            <m:t>𝝁</m:t>
                          </m:r>
                        </m:e>
                        <m:sup>
                          <m:r>
                            <a:rPr lang="en-US" altLang="zh-TW" sz="2400" b="1" i="1" smtClean="0">
                              <a:solidFill>
                                <a:srgbClr val="002060"/>
                              </a:solidFill>
                              <a:latin typeface="Cambria Math" panose="02040503050406030204" pitchFamily="18" charset="0"/>
                            </a:rPr>
                            <m:t>𝟑</m:t>
                          </m:r>
                        </m:sup>
                      </m:sSup>
                    </m:oMath>
                  </m:oMathPara>
                </a14:m>
                <a:endParaRPr lang="zh-TW" altLang="en-US" sz="2400" b="1" dirty="0">
                  <a:solidFill>
                    <a:srgbClr val="002060"/>
                  </a:solidFill>
                </a:endParaRPr>
              </a:p>
            </p:txBody>
          </p:sp>
        </mc:Choice>
        <mc:Fallback xmlns="">
          <p:sp>
            <p:nvSpPr>
              <p:cNvPr id="8" name="文字方塊 48">
                <a:extLst>
                  <a:ext uri="{FF2B5EF4-FFF2-40B4-BE49-F238E27FC236}">
                    <a16:creationId xmlns:a16="http://schemas.microsoft.com/office/drawing/2014/main" id="{555E5B6C-0C84-3405-4860-11CBFEA382C4}"/>
                  </a:ext>
                </a:extLst>
              </p:cNvPr>
              <p:cNvSpPr txBox="1">
                <a:spLocks noRot="1" noChangeAspect="1" noMove="1" noResize="1" noEditPoints="1" noAdjustHandles="1" noChangeArrowheads="1" noChangeShapeType="1" noTextEdit="1"/>
              </p:cNvSpPr>
              <p:nvPr/>
            </p:nvSpPr>
            <p:spPr>
              <a:xfrm>
                <a:off x="4844458" y="5714957"/>
                <a:ext cx="1188864" cy="470000"/>
              </a:xfrm>
              <a:prstGeom prst="rect">
                <a:avLst/>
              </a:prstGeom>
              <a:blipFill>
                <a:blip r:embed="rId18"/>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字方塊 49">
                <a:extLst>
                  <a:ext uri="{FF2B5EF4-FFF2-40B4-BE49-F238E27FC236}">
                    <a16:creationId xmlns:a16="http://schemas.microsoft.com/office/drawing/2014/main" xmlns="" id="{E49EB6D9-5F05-5386-602D-28E95061CBDF}"/>
                  </a:ext>
                </a:extLst>
              </p:cNvPr>
              <p:cNvSpPr txBox="1"/>
              <p:nvPr/>
            </p:nvSpPr>
            <p:spPr>
              <a:xfrm>
                <a:off x="6820551" y="5719684"/>
                <a:ext cx="11888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smtClean="0">
                              <a:solidFill>
                                <a:srgbClr val="002060"/>
                              </a:solidFill>
                              <a:latin typeface="Cambria Math" charset="0"/>
                            </a:rPr>
                          </m:ctrlPr>
                        </m:sSupPr>
                        <m:e>
                          <m:r>
                            <a:rPr lang="zh-TW" altLang="en-US" sz="2400" b="1" i="1" smtClean="0">
                              <a:solidFill>
                                <a:srgbClr val="002060"/>
                              </a:solidFill>
                              <a:latin typeface="Cambria Math" panose="02040503050406030204" pitchFamily="18" charset="0"/>
                            </a:rPr>
                            <m:t>𝝁</m:t>
                          </m:r>
                        </m:e>
                        <m:sup>
                          <m:r>
                            <a:rPr lang="en-US" altLang="zh-TW" sz="2400" b="1" i="1" smtClean="0">
                              <a:solidFill>
                                <a:srgbClr val="002060"/>
                              </a:solidFill>
                              <a:latin typeface="Cambria Math" panose="02040503050406030204" pitchFamily="18" charset="0"/>
                            </a:rPr>
                            <m:t>𝒕</m:t>
                          </m:r>
                        </m:sup>
                      </m:sSup>
                    </m:oMath>
                  </m:oMathPara>
                </a14:m>
                <a:endParaRPr lang="zh-TW" altLang="en-US" sz="2400" b="1" dirty="0">
                  <a:solidFill>
                    <a:srgbClr val="002060"/>
                  </a:solidFill>
                </a:endParaRPr>
              </a:p>
            </p:txBody>
          </p:sp>
        </mc:Choice>
        <mc:Fallback xmlns="">
          <p:sp>
            <p:nvSpPr>
              <p:cNvPr id="11" name="文字方塊 49">
                <a:extLst>
                  <a:ext uri="{FF2B5EF4-FFF2-40B4-BE49-F238E27FC236}">
                    <a16:creationId xmlns:a16="http://schemas.microsoft.com/office/drawing/2014/main" id="{E49EB6D9-5F05-5386-602D-28E95061CBDF}"/>
                  </a:ext>
                </a:extLst>
              </p:cNvPr>
              <p:cNvSpPr txBox="1">
                <a:spLocks noRot="1" noChangeAspect="1" noMove="1" noResize="1" noEditPoints="1" noAdjustHandles="1" noChangeArrowheads="1" noChangeShapeType="1" noTextEdit="1"/>
              </p:cNvSpPr>
              <p:nvPr/>
            </p:nvSpPr>
            <p:spPr>
              <a:xfrm>
                <a:off x="6820551" y="5719684"/>
                <a:ext cx="1188864" cy="461665"/>
              </a:xfrm>
              <a:prstGeom prst="rect">
                <a:avLst/>
              </a:prstGeom>
              <a:blipFill>
                <a:blip r:embed="rId19"/>
                <a:stretch>
                  <a:fillRect b="-10811"/>
                </a:stretch>
              </a:blipFill>
            </p:spPr>
            <p:txBody>
              <a:bodyPr/>
              <a:lstStyle/>
              <a:p>
                <a:r>
                  <a:rPr lang="zh-CN" altLang="en-US">
                    <a:noFill/>
                  </a:rPr>
                  <a:t> </a:t>
                </a:r>
              </a:p>
            </p:txBody>
          </p:sp>
        </mc:Fallback>
      </mc:AlternateContent>
      <p:sp>
        <p:nvSpPr>
          <p:cNvPr id="13" name="文字方塊 50">
            <a:extLst>
              <a:ext uri="{FF2B5EF4-FFF2-40B4-BE49-F238E27FC236}">
                <a16:creationId xmlns:a16="http://schemas.microsoft.com/office/drawing/2014/main" xmlns="" id="{FC52A631-ED5E-152F-CE9E-35C1E130270E}"/>
              </a:ext>
            </a:extLst>
          </p:cNvPr>
          <p:cNvSpPr txBox="1"/>
          <p:nvPr/>
        </p:nvSpPr>
        <p:spPr>
          <a:xfrm>
            <a:off x="5737863" y="5650187"/>
            <a:ext cx="1417081" cy="523220"/>
          </a:xfrm>
          <a:prstGeom prst="rect">
            <a:avLst/>
          </a:prstGeom>
          <a:noFill/>
        </p:spPr>
        <p:txBody>
          <a:bodyPr wrap="square" rtlCol="0">
            <a:spAutoFit/>
          </a:bodyPr>
          <a:lstStyle/>
          <a:p>
            <a:pPr algn="ctr"/>
            <a:r>
              <a:rPr lang="en-US" altLang="zh-TW" sz="2800" dirty="0">
                <a:solidFill>
                  <a:srgbClr val="002060"/>
                </a:solidFill>
              </a:rPr>
              <a:t>……</a:t>
            </a:r>
            <a:endParaRPr lang="zh-TW" altLang="en-US" sz="2800" dirty="0">
              <a:solidFill>
                <a:srgbClr val="002060"/>
              </a:solidFill>
            </a:endParaRPr>
          </a:p>
        </p:txBody>
      </p:sp>
      <mc:AlternateContent xmlns:mc="http://schemas.openxmlformats.org/markup-compatibility/2006">
        <mc:Choice xmlns:a14="http://schemas.microsoft.com/office/drawing/2010/main" Requires="a14">
          <p:sp>
            <p:nvSpPr>
              <p:cNvPr id="14" name="文字方塊 51">
                <a:extLst>
                  <a:ext uri="{FF2B5EF4-FFF2-40B4-BE49-F238E27FC236}">
                    <a16:creationId xmlns:a16="http://schemas.microsoft.com/office/drawing/2014/main" xmlns="" id="{37D4C876-2969-8403-3DD6-57004E4C0486}"/>
                  </a:ext>
                </a:extLst>
              </p:cNvPr>
              <p:cNvSpPr txBox="1"/>
              <p:nvPr/>
            </p:nvSpPr>
            <p:spPr>
              <a:xfrm>
                <a:off x="4667901" y="6268885"/>
                <a:ext cx="31517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TW" altLang="en-US" sz="2800" b="1" i="1" smtClean="0">
                              <a:solidFill>
                                <a:srgbClr val="002060"/>
                              </a:solidFill>
                              <a:latin typeface="Cambria Math" charset="0"/>
                            </a:rPr>
                          </m:ctrlPr>
                        </m:accPr>
                        <m:e>
                          <m:r>
                            <a:rPr lang="zh-TW" altLang="en-US" sz="2800" b="1" i="1" smtClean="0">
                              <a:solidFill>
                                <a:srgbClr val="002060"/>
                              </a:solidFill>
                              <a:latin typeface="Cambria Math" panose="02040503050406030204" pitchFamily="18" charset="0"/>
                            </a:rPr>
                            <m:t>𝝁</m:t>
                          </m:r>
                        </m:e>
                      </m:acc>
                      <m:r>
                        <a:rPr lang="en-US" altLang="zh-TW" sz="2800" i="1">
                          <a:solidFill>
                            <a:srgbClr val="002060"/>
                          </a:solidFill>
                          <a:latin typeface="Cambria Math" panose="02040503050406030204" pitchFamily="18" charset="0"/>
                          <a:ea typeface="Cambria Math" panose="02040503050406030204" pitchFamily="18" charset="0"/>
                        </a:rPr>
                        <m:t>←</m:t>
                      </m:r>
                      <m:r>
                        <a:rPr lang="en-US" altLang="zh-TW" sz="2800" b="0" i="1" smtClean="0">
                          <a:solidFill>
                            <a:srgbClr val="002060"/>
                          </a:solidFill>
                          <a:latin typeface="Cambria Math" panose="02040503050406030204" pitchFamily="18" charset="0"/>
                          <a:ea typeface="Cambria Math" panose="02040503050406030204" pitchFamily="18" charset="0"/>
                        </a:rPr>
                        <m:t>𝑝</m:t>
                      </m:r>
                      <m:acc>
                        <m:accPr>
                          <m:chr m:val="̅"/>
                          <m:ctrlPr>
                            <a:rPr lang="zh-TW" altLang="en-US" sz="2800" b="1" i="1">
                              <a:solidFill>
                                <a:srgbClr val="002060"/>
                              </a:solidFill>
                              <a:latin typeface="Cambria Math" charset="0"/>
                            </a:rPr>
                          </m:ctrlPr>
                        </m:accPr>
                        <m:e>
                          <m:r>
                            <a:rPr lang="zh-TW" altLang="en-US" sz="2800" b="1" i="1">
                              <a:solidFill>
                                <a:srgbClr val="002060"/>
                              </a:solidFill>
                              <a:latin typeface="Cambria Math" panose="02040503050406030204" pitchFamily="18" charset="0"/>
                            </a:rPr>
                            <m:t>𝝁</m:t>
                          </m:r>
                        </m:e>
                      </m:acc>
                      <m:r>
                        <a:rPr lang="en-US" altLang="zh-TW" sz="2800" i="1" smtClean="0">
                          <a:solidFill>
                            <a:srgbClr val="002060"/>
                          </a:solidFill>
                          <a:latin typeface="Cambria Math" panose="02040503050406030204" pitchFamily="18" charset="0"/>
                          <a:ea typeface="Cambria Math" panose="02040503050406030204" pitchFamily="18" charset="0"/>
                        </a:rPr>
                        <m:t>+</m:t>
                      </m:r>
                      <m:d>
                        <m:dPr>
                          <m:ctrlPr>
                            <a:rPr lang="en-US" altLang="zh-TW" sz="2800" i="1" smtClean="0">
                              <a:solidFill>
                                <a:srgbClr val="002060"/>
                              </a:solidFill>
                              <a:latin typeface="Cambria Math" charset="0"/>
                              <a:ea typeface="Cambria Math" panose="02040503050406030204" pitchFamily="18" charset="0"/>
                            </a:rPr>
                          </m:ctrlPr>
                        </m:dPr>
                        <m:e>
                          <m:r>
                            <a:rPr lang="en-US" altLang="zh-TW" sz="2800" b="0" i="1" smtClean="0">
                              <a:solidFill>
                                <a:srgbClr val="002060"/>
                              </a:solidFill>
                              <a:latin typeface="Cambria Math" panose="02040503050406030204" pitchFamily="18" charset="0"/>
                              <a:ea typeface="Cambria Math" panose="02040503050406030204" pitchFamily="18" charset="0"/>
                            </a:rPr>
                            <m:t>1−</m:t>
                          </m:r>
                          <m:r>
                            <a:rPr lang="en-US" altLang="zh-TW" sz="2800" b="0" i="1" smtClean="0">
                              <a:solidFill>
                                <a:srgbClr val="002060"/>
                              </a:solidFill>
                              <a:latin typeface="Cambria Math" panose="02040503050406030204" pitchFamily="18" charset="0"/>
                              <a:ea typeface="Cambria Math" panose="02040503050406030204" pitchFamily="18" charset="0"/>
                            </a:rPr>
                            <m:t>𝑝</m:t>
                          </m:r>
                        </m:e>
                      </m:d>
                      <m:sSup>
                        <m:sSupPr>
                          <m:ctrlPr>
                            <a:rPr lang="en-US" altLang="zh-TW" sz="2800" b="1" i="1">
                              <a:solidFill>
                                <a:srgbClr val="002060"/>
                              </a:solidFill>
                              <a:latin typeface="Cambria Math" charset="0"/>
                            </a:rPr>
                          </m:ctrlPr>
                        </m:sSupPr>
                        <m:e>
                          <m:r>
                            <a:rPr lang="zh-TW" altLang="en-US" sz="2800" b="1" i="1">
                              <a:solidFill>
                                <a:srgbClr val="002060"/>
                              </a:solidFill>
                              <a:latin typeface="Cambria Math" panose="02040503050406030204" pitchFamily="18" charset="0"/>
                            </a:rPr>
                            <m:t>𝝁</m:t>
                          </m:r>
                        </m:e>
                        <m:sup>
                          <m:r>
                            <a:rPr lang="en-US" altLang="zh-TW" sz="2800" b="1" i="1">
                              <a:solidFill>
                                <a:srgbClr val="002060"/>
                              </a:solidFill>
                              <a:latin typeface="Cambria Math" panose="02040503050406030204" pitchFamily="18" charset="0"/>
                            </a:rPr>
                            <m:t>𝒕</m:t>
                          </m:r>
                        </m:sup>
                      </m:sSup>
                    </m:oMath>
                  </m:oMathPara>
                </a14:m>
                <a:endParaRPr lang="zh-TW" altLang="en-US" sz="2800" b="1" dirty="0">
                  <a:solidFill>
                    <a:srgbClr val="002060"/>
                  </a:solidFill>
                </a:endParaRPr>
              </a:p>
            </p:txBody>
          </p:sp>
        </mc:Choice>
        <mc:Fallback>
          <p:sp>
            <p:nvSpPr>
              <p:cNvPr id="14" name="文字方塊 51">
                <a:extLst>
                  <a:ext uri="{FF2B5EF4-FFF2-40B4-BE49-F238E27FC236}">
                    <a16:creationId xmlns:a16="http://schemas.microsoft.com/office/drawing/2014/main" xmlns:a14="http://schemas.microsoft.com/office/drawing/2010/main" xmlns="" id="{37D4C876-2969-8403-3DD6-57004E4C0486}"/>
                  </a:ext>
                </a:extLst>
              </p:cNvPr>
              <p:cNvSpPr txBox="1">
                <a:spLocks noRot="1" noChangeAspect="1" noMove="1" noResize="1" noEditPoints="1" noAdjustHandles="1" noChangeArrowheads="1" noChangeShapeType="1" noTextEdit="1"/>
              </p:cNvSpPr>
              <p:nvPr/>
            </p:nvSpPr>
            <p:spPr>
              <a:xfrm>
                <a:off x="4667901" y="6268885"/>
                <a:ext cx="3151760" cy="430887"/>
              </a:xfrm>
              <a:prstGeom prst="rect">
                <a:avLst/>
              </a:prstGeom>
              <a:blipFill rotWithShape="0">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900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p:bldP spid="32" grpId="0"/>
      <p:bldP spid="4" grpId="0"/>
      <p:bldP spid="6" grpId="0"/>
      <p:bldP spid="8" grpId="0"/>
      <p:bldP spid="11"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xmlns="" id="{4A4375FF-1E6B-4314-8095-B451A244902D}"/>
              </a:ext>
            </a:extLst>
          </p:cNvPr>
          <p:cNvSpPr>
            <a:spLocks noGrp="1"/>
          </p:cNvSpPr>
          <p:nvPr>
            <p:ph sz="quarter" idx="10"/>
          </p:nvPr>
        </p:nvSpPr>
        <p:spPr/>
        <p:txBody>
          <a:bodyPr>
            <a:noAutofit/>
          </a:bodyPr>
          <a:lstStyle/>
          <a:p>
            <a:r>
              <a:rPr lang="zh-TW" altLang="en-US" dirty="0"/>
              <a:t>可以采用</a:t>
            </a:r>
            <a:r>
              <a:rPr lang="zh-CN" altLang="en-US" dirty="0"/>
              <a:t>更大的学习率、收敛速度更快</a:t>
            </a:r>
          </a:p>
          <a:p>
            <a:endParaRPr lang="en-US" altLang="zh-TW" dirty="0"/>
          </a:p>
          <a:p>
            <a:endParaRPr lang="en-US" altLang="zh-TW" dirty="0"/>
          </a:p>
          <a:p>
            <a:endParaRPr lang="en-US" altLang="zh-TW" dirty="0"/>
          </a:p>
          <a:p>
            <a:r>
              <a:rPr lang="zh-TW" altLang="en-US" dirty="0"/>
              <a:t>受初始化的影响变弱</a:t>
            </a:r>
            <a:endParaRPr lang="en-US" altLang="zh-TW" dirty="0"/>
          </a:p>
          <a:p>
            <a:r>
              <a:rPr lang="zh-TW" altLang="en-US" dirty="0"/>
              <a:t>减少对正则化的依赖</a:t>
            </a:r>
            <a:endParaRPr lang="en-US" altLang="zh-TW" dirty="0"/>
          </a:p>
          <a:p>
            <a:endParaRPr lang="zh-TW" altLang="en-US" dirty="0"/>
          </a:p>
        </p:txBody>
      </p:sp>
      <p:sp>
        <p:nvSpPr>
          <p:cNvPr id="2" name="標題 1">
            <a:extLst>
              <a:ext uri="{FF2B5EF4-FFF2-40B4-BE49-F238E27FC236}">
                <a16:creationId xmlns:a16="http://schemas.microsoft.com/office/drawing/2014/main" xmlns="" id="{0008EE69-330E-4E93-9C6F-10B3197B7633}"/>
              </a:ext>
            </a:extLst>
          </p:cNvPr>
          <p:cNvSpPr>
            <a:spLocks noGrp="1"/>
          </p:cNvSpPr>
          <p:nvPr>
            <p:ph type="title"/>
          </p:nvPr>
        </p:nvSpPr>
        <p:spPr/>
        <p:txBody>
          <a:bodyPr/>
          <a:lstStyle/>
          <a:p>
            <a:r>
              <a:rPr lang="en-US" altLang="zh-TW" dirty="0"/>
              <a:t>Batch normalization</a:t>
            </a:r>
            <a:r>
              <a:rPr lang="zh-TW" altLang="en-US" dirty="0"/>
              <a:t>的好处</a:t>
            </a:r>
          </a:p>
        </p:txBody>
      </p:sp>
      <p:cxnSp>
        <p:nvCxnSpPr>
          <p:cNvPr id="4" name="直線單箭頭接點 3">
            <a:extLst>
              <a:ext uri="{FF2B5EF4-FFF2-40B4-BE49-F238E27FC236}">
                <a16:creationId xmlns:a16="http://schemas.microsoft.com/office/drawing/2014/main" xmlns="" id="{6A12D45B-3A18-4C47-B1F6-981EACC43B11}"/>
              </a:ext>
            </a:extLst>
          </p:cNvPr>
          <p:cNvCxnSpPr/>
          <p:nvPr/>
        </p:nvCxnSpPr>
        <p:spPr>
          <a:xfrm>
            <a:off x="2755242" y="570320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8813E4F1-87A0-48F8-B90D-4A2B579386CE}"/>
                  </a:ext>
                </a:extLst>
              </p:cNvPr>
              <p:cNvSpPr/>
              <p:nvPr/>
            </p:nvSpPr>
            <p:spPr>
              <a:xfrm>
                <a:off x="831700" y="5255523"/>
                <a:ext cx="361950" cy="901700"/>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𝑖</m:t>
                          </m:r>
                        </m:sub>
                      </m:sSub>
                    </m:oMath>
                  </m:oMathPara>
                </a14:m>
                <a:endParaRPr lang="zh-TW" altLang="en-US" sz="2400" dirty="0">
                  <a:solidFill>
                    <a:schemeClr val="tx1"/>
                  </a:solidFill>
                </a:endParaRPr>
              </a:p>
            </p:txBody>
          </p:sp>
        </mc:Choice>
        <mc:Fallback xmlns="">
          <p:sp>
            <p:nvSpPr>
              <p:cNvPr id="5" name="矩形 4">
                <a:extLst>
                  <a:ext uri="{FF2B5EF4-FFF2-40B4-BE49-F238E27FC236}">
                    <a16:creationId xmlns:a16="http://schemas.microsoft.com/office/drawing/2014/main" id="{8813E4F1-87A0-48F8-B90D-4A2B579386CE}"/>
                  </a:ext>
                </a:extLst>
              </p:cNvPr>
              <p:cNvSpPr>
                <a:spLocks noRot="1" noChangeAspect="1" noMove="1" noResize="1" noEditPoints="1" noAdjustHandles="1" noChangeArrowheads="1" noChangeShapeType="1" noTextEdit="1"/>
              </p:cNvSpPr>
              <p:nvPr/>
            </p:nvSpPr>
            <p:spPr>
              <a:xfrm>
                <a:off x="831700" y="5255523"/>
                <a:ext cx="361950" cy="901700"/>
              </a:xfrm>
              <a:prstGeom prst="rect">
                <a:avLst/>
              </a:prstGeom>
              <a:blipFill>
                <a:blip r:embed="rId3"/>
                <a:stretch>
                  <a:fillRect l="-16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3AE3D481-8B97-4B5A-8F73-6308739C3AED}"/>
                  </a:ext>
                </a:extLst>
              </p:cNvPr>
              <p:cNvSpPr/>
              <p:nvPr/>
            </p:nvSpPr>
            <p:spPr>
              <a:xfrm>
                <a:off x="1612242" y="525552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charset="0"/>
                            </a:rPr>
                          </m:ctrlPr>
                        </m:sSupPr>
                        <m:e>
                          <m:r>
                            <a:rPr lang="en-US" altLang="zh-TW" sz="2400" b="1" i="1">
                              <a:latin typeface="Cambria Math" panose="02040503050406030204" pitchFamily="18" charset="0"/>
                            </a:rPr>
                            <m:t>𝑾</m:t>
                          </m:r>
                        </m:e>
                        <m:sup>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3AE3D481-8B97-4B5A-8F73-6308739C3AED}"/>
                  </a:ext>
                </a:extLst>
              </p:cNvPr>
              <p:cNvSpPr>
                <a:spLocks noRot="1" noChangeAspect="1" noMove="1" noResize="1" noEditPoints="1" noAdjustHandles="1" noChangeArrowheads="1" noChangeShapeType="1" noTextEdit="1"/>
              </p:cNvSpPr>
              <p:nvPr/>
            </p:nvSpPr>
            <p:spPr>
              <a:xfrm>
                <a:off x="1612242" y="5255523"/>
                <a:ext cx="1308100" cy="9017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F5EDECC8-8CBE-4B97-97C4-25934F9ADED9}"/>
                  </a:ext>
                </a:extLst>
              </p:cNvPr>
              <p:cNvSpPr/>
              <p:nvPr/>
            </p:nvSpPr>
            <p:spPr>
              <a:xfrm>
                <a:off x="3199742" y="525552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7" name="矩形 6">
                <a:extLst>
                  <a:ext uri="{FF2B5EF4-FFF2-40B4-BE49-F238E27FC236}">
                    <a16:creationId xmlns:a16="http://schemas.microsoft.com/office/drawing/2014/main" id="{F5EDECC8-8CBE-4B97-97C4-25934F9ADED9}"/>
                  </a:ext>
                </a:extLst>
              </p:cNvPr>
              <p:cNvSpPr>
                <a:spLocks noRot="1" noChangeAspect="1" noMove="1" noResize="1" noEditPoints="1" noAdjustHandles="1" noChangeArrowheads="1" noChangeShapeType="1" noTextEdit="1"/>
              </p:cNvSpPr>
              <p:nvPr/>
            </p:nvSpPr>
            <p:spPr>
              <a:xfrm>
                <a:off x="3199742" y="5255523"/>
                <a:ext cx="361950" cy="901700"/>
              </a:xfrm>
              <a:prstGeom prst="rect">
                <a:avLst/>
              </a:prstGeom>
              <a:blipFill>
                <a:blip r:embed="rId5"/>
                <a:stretch>
                  <a:fillRect l="-9677"/>
                </a:stretch>
              </a:blipFill>
            </p:spPr>
            <p:txBody>
              <a:bodyPr/>
              <a:lstStyle/>
              <a:p>
                <a:r>
                  <a:rPr lang="zh-CN" altLang="en-US">
                    <a:noFill/>
                  </a:rPr>
                  <a:t> </a:t>
                </a:r>
              </a:p>
            </p:txBody>
          </p:sp>
        </mc:Fallback>
      </mc:AlternateContent>
      <p:cxnSp>
        <p:nvCxnSpPr>
          <p:cNvPr id="8" name="直線單箭頭接點 7">
            <a:extLst>
              <a:ext uri="{FF2B5EF4-FFF2-40B4-BE49-F238E27FC236}">
                <a16:creationId xmlns:a16="http://schemas.microsoft.com/office/drawing/2014/main" xmlns="" id="{8AE3272D-098F-4922-8820-7455B776B557}"/>
              </a:ext>
            </a:extLst>
          </p:cNvPr>
          <p:cNvCxnSpPr/>
          <p:nvPr/>
        </p:nvCxnSpPr>
        <p:spPr>
          <a:xfrm>
            <a:off x="1180442" y="568732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83E89CCC-A61F-4CA8-AA0A-42E480DEDCBB}"/>
                  </a:ext>
                </a:extLst>
              </p:cNvPr>
              <p:cNvSpPr/>
              <p:nvPr/>
            </p:nvSpPr>
            <p:spPr>
              <a:xfrm>
                <a:off x="8939416" y="524758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83E89CCC-A61F-4CA8-AA0A-42E480DEDCBB}"/>
                  </a:ext>
                </a:extLst>
              </p:cNvPr>
              <p:cNvSpPr>
                <a:spLocks noRot="1" noChangeAspect="1" noMove="1" noResize="1" noEditPoints="1" noAdjustHandles="1" noChangeArrowheads="1" noChangeShapeType="1" noTextEdit="1"/>
              </p:cNvSpPr>
              <p:nvPr/>
            </p:nvSpPr>
            <p:spPr>
              <a:xfrm>
                <a:off x="8939416" y="5247584"/>
                <a:ext cx="361950" cy="901700"/>
              </a:xfrm>
              <a:prstGeom prst="rect">
                <a:avLst/>
              </a:prstGeom>
              <a:blipFill>
                <a:blip r:embed="rId6"/>
                <a:stretch>
                  <a:fillRect l="-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65DD3C9D-9B46-4FC1-B0D9-43EAA67328CF}"/>
                  </a:ext>
                </a:extLst>
              </p:cNvPr>
              <p:cNvSpPr/>
              <p:nvPr/>
            </p:nvSpPr>
            <p:spPr>
              <a:xfrm>
                <a:off x="5803819" y="5232239"/>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charset="0"/>
                            </a:rPr>
                          </m:ctrlPr>
                        </m:sSupPr>
                        <m:e>
                          <m:acc>
                            <m:accPr>
                              <m:chr m:val="̃"/>
                              <m:ctrlPr>
                                <a:rPr lang="en-US" altLang="zh-TW" sz="2400" i="1">
                                  <a:latin typeface="Cambria Math"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𝑖</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65DD3C9D-9B46-4FC1-B0D9-43EAA67328CF}"/>
                  </a:ext>
                </a:extLst>
              </p:cNvPr>
              <p:cNvSpPr>
                <a:spLocks noRot="1" noChangeAspect="1" noMove="1" noResize="1" noEditPoints="1" noAdjustHandles="1" noChangeArrowheads="1" noChangeShapeType="1" noTextEdit="1"/>
              </p:cNvSpPr>
              <p:nvPr/>
            </p:nvSpPr>
            <p:spPr>
              <a:xfrm>
                <a:off x="5803819" y="5232239"/>
                <a:ext cx="361950" cy="901700"/>
              </a:xfrm>
              <a:prstGeom prst="rect">
                <a:avLst/>
              </a:prstGeom>
              <a:blipFill>
                <a:blip r:embed="rId7"/>
                <a:stretch>
                  <a:fillRect l="-12903"/>
                </a:stretch>
              </a:blipFill>
            </p:spPr>
            <p:txBody>
              <a:bodyPr/>
              <a:lstStyle/>
              <a:p>
                <a:r>
                  <a:rPr lang="zh-CN" altLang="en-US">
                    <a:noFill/>
                  </a:rPr>
                  <a:t> </a:t>
                </a:r>
              </a:p>
            </p:txBody>
          </p:sp>
        </mc:Fallback>
      </mc:AlternateContent>
      <p:cxnSp>
        <p:nvCxnSpPr>
          <p:cNvPr id="11" name="直線單箭頭接點 10">
            <a:extLst>
              <a:ext uri="{FF2B5EF4-FFF2-40B4-BE49-F238E27FC236}">
                <a16:creationId xmlns:a16="http://schemas.microsoft.com/office/drawing/2014/main" xmlns="" id="{74C0087E-1051-4E09-9C67-C2542327E3B0}"/>
              </a:ext>
            </a:extLst>
          </p:cNvPr>
          <p:cNvCxnSpPr>
            <a:cxnSpLocks/>
          </p:cNvCxnSpPr>
          <p:nvPr/>
        </p:nvCxnSpPr>
        <p:spPr>
          <a:xfrm>
            <a:off x="3561692" y="5695443"/>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xmlns="" id="{794147A2-F206-4D0B-9EFE-C631E0499BF2}"/>
              </a:ext>
            </a:extLst>
          </p:cNvPr>
          <p:cNvCxnSpPr>
            <a:cxnSpLocks/>
          </p:cNvCxnSpPr>
          <p:nvPr/>
        </p:nvCxnSpPr>
        <p:spPr>
          <a:xfrm>
            <a:off x="6165770" y="5688487"/>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xmlns="" id="{C3008206-FBAF-45AC-997E-68049C1BAE8D}"/>
                  </a:ext>
                </a:extLst>
              </p:cNvPr>
              <p:cNvSpPr txBox="1"/>
              <p:nvPr/>
            </p:nvSpPr>
            <p:spPr>
              <a:xfrm>
                <a:off x="6058456" y="5948843"/>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r>
                        <a:rPr lang="zh-TW" altLang="en-US" sz="2800" i="1">
                          <a:latin typeface="Cambria Math" panose="02040503050406030204" pitchFamily="18" charset="0"/>
                        </a:rPr>
                        <m:t>𝛾</m:t>
                      </m:r>
                      <m:r>
                        <a:rPr lang="zh-TW" altLang="en-US" sz="2800" i="1">
                          <a:latin typeface="Cambria Math" panose="02040503050406030204" pitchFamily="18" charset="0"/>
                        </a:rPr>
                        <m:t>⨀</m:t>
                      </m:r>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13" name="文字方塊 12">
                <a:extLst>
                  <a:ext uri="{FF2B5EF4-FFF2-40B4-BE49-F238E27FC236}">
                    <a16:creationId xmlns:a16="http://schemas.microsoft.com/office/drawing/2014/main" id="{C3008206-FBAF-45AC-997E-68049C1BAE8D}"/>
                  </a:ext>
                </a:extLst>
              </p:cNvPr>
              <p:cNvSpPr txBox="1">
                <a:spLocks noRot="1" noChangeAspect="1" noMove="1" noResize="1" noEditPoints="1" noAdjustHandles="1" noChangeArrowheads="1" noChangeShapeType="1" noTextEdit="1"/>
              </p:cNvSpPr>
              <p:nvPr/>
            </p:nvSpPr>
            <p:spPr>
              <a:xfrm>
                <a:off x="6058456" y="5948843"/>
                <a:ext cx="2893660" cy="444802"/>
              </a:xfrm>
              <a:prstGeom prst="rect">
                <a:avLst/>
              </a:prstGeom>
              <a:blipFill>
                <a:blip r:embed="rId8"/>
                <a:stretch>
                  <a:fillRect t="-1666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xmlns="" id="{CD31846E-D36B-4F45-99EB-5ABB803F195D}"/>
                  </a:ext>
                </a:extLst>
              </p:cNvPr>
              <p:cNvSpPr txBox="1"/>
              <p:nvPr/>
            </p:nvSpPr>
            <p:spPr>
              <a:xfrm>
                <a:off x="3724849" y="5731349"/>
                <a:ext cx="1820563"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charset="0"/>
                            </a:rPr>
                          </m:ctrlPr>
                        </m:sSubPr>
                        <m:e>
                          <m:acc>
                            <m:accPr>
                              <m:chr m:val="̃"/>
                              <m:ctrlPr>
                                <a:rPr lang="en-US" altLang="zh-TW" sz="2800" i="1">
                                  <a:latin typeface="Cambria Math" charset="0"/>
                                </a:rPr>
                              </m:ctrlPr>
                            </m:accPr>
                            <m:e>
                              <m:r>
                                <a:rPr lang="en-US" altLang="zh-TW" sz="2800" i="1">
                                  <a:latin typeface="Cambria Math" panose="02040503050406030204" pitchFamily="18" charset="0"/>
                                </a:rPr>
                                <m:t>𝑧</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 =</m:t>
                      </m:r>
                      <m:f>
                        <m:fPr>
                          <m:ctrlPr>
                            <a:rPr lang="en-US" altLang="zh-TW" sz="2800" i="1">
                              <a:latin typeface="Cambria Math" charset="0"/>
                            </a:rPr>
                          </m:ctrlPr>
                        </m:fPr>
                        <m:num>
                          <m:sSub>
                            <m:sSubPr>
                              <m:ctrlPr>
                                <a:rPr lang="en-US" altLang="zh-TW" sz="2800" i="1">
                                  <a:latin typeface="Cambria Math"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14" name="文字方塊 13">
                <a:extLst>
                  <a:ext uri="{FF2B5EF4-FFF2-40B4-BE49-F238E27FC236}">
                    <a16:creationId xmlns:a16="http://schemas.microsoft.com/office/drawing/2014/main" id="{CD31846E-D36B-4F45-99EB-5ABB803F195D}"/>
                  </a:ext>
                </a:extLst>
              </p:cNvPr>
              <p:cNvSpPr txBox="1">
                <a:spLocks noRot="1" noChangeAspect="1" noMove="1" noResize="1" noEditPoints="1" noAdjustHandles="1" noChangeArrowheads="1" noChangeShapeType="1" noTextEdit="1"/>
              </p:cNvSpPr>
              <p:nvPr/>
            </p:nvSpPr>
            <p:spPr>
              <a:xfrm>
                <a:off x="3724849" y="5731349"/>
                <a:ext cx="1820563" cy="734945"/>
              </a:xfrm>
              <a:prstGeom prst="rect">
                <a:avLst/>
              </a:prstGeom>
              <a:blipFill>
                <a:blip r:embed="rId9"/>
                <a:stretch>
                  <a:fillRect l="-2083" t="-1695" r="-3472" b="-8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xmlns="" id="{B0729D7E-D3A6-4B24-931C-5566AA80E7F6}"/>
                  </a:ext>
                </a:extLst>
              </p:cNvPr>
              <p:cNvSpPr txBox="1"/>
              <p:nvPr/>
            </p:nvSpPr>
            <p:spPr>
              <a:xfrm>
                <a:off x="2314576" y="5155328"/>
                <a:ext cx="54450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7" name="文字方塊 16">
                <a:extLst>
                  <a:ext uri="{FF2B5EF4-FFF2-40B4-BE49-F238E27FC236}">
                    <a16:creationId xmlns:a16="http://schemas.microsoft.com/office/drawing/2014/main" id="{B0729D7E-D3A6-4B24-931C-5566AA80E7F6}"/>
                  </a:ext>
                </a:extLst>
              </p:cNvPr>
              <p:cNvSpPr txBox="1">
                <a:spLocks noRot="1" noChangeAspect="1" noMove="1" noResize="1" noEditPoints="1" noAdjustHandles="1" noChangeArrowheads="1" noChangeShapeType="1" noTextEdit="1"/>
              </p:cNvSpPr>
              <p:nvPr/>
            </p:nvSpPr>
            <p:spPr>
              <a:xfrm>
                <a:off x="2314576" y="5155328"/>
                <a:ext cx="544508" cy="369332"/>
              </a:xfrm>
              <a:prstGeom prst="rect">
                <a:avLst/>
              </a:prstGeom>
              <a:blipFill>
                <a:blip r:embed="rId10"/>
                <a:stretch>
                  <a:fillRect l="-4545" r="-6818"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xmlns="" id="{AB89647E-BFF2-421E-9792-19367CE3022E}"/>
                  </a:ext>
                </a:extLst>
              </p:cNvPr>
              <p:cNvSpPr txBox="1"/>
              <p:nvPr/>
            </p:nvSpPr>
            <p:spPr>
              <a:xfrm>
                <a:off x="3558009" y="5155328"/>
                <a:ext cx="4760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m:t>
                      </m:r>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8" name="文字方塊 17">
                <a:extLst>
                  <a:ext uri="{FF2B5EF4-FFF2-40B4-BE49-F238E27FC236}">
                    <a16:creationId xmlns:a16="http://schemas.microsoft.com/office/drawing/2014/main" id="{AB89647E-BFF2-421E-9792-19367CE3022E}"/>
                  </a:ext>
                </a:extLst>
              </p:cNvPr>
              <p:cNvSpPr txBox="1">
                <a:spLocks noRot="1" noChangeAspect="1" noMove="1" noResize="1" noEditPoints="1" noAdjustHandles="1" noChangeArrowheads="1" noChangeShapeType="1" noTextEdit="1"/>
              </p:cNvSpPr>
              <p:nvPr/>
            </p:nvSpPr>
            <p:spPr>
              <a:xfrm>
                <a:off x="3558009" y="5155328"/>
                <a:ext cx="476092" cy="369332"/>
              </a:xfrm>
              <a:prstGeom prst="rect">
                <a:avLst/>
              </a:prstGeom>
              <a:blipFill>
                <a:blip r:embed="rId11"/>
                <a:stretch>
                  <a:fillRect l="-10526" r="-15789"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xmlns="" id="{CD24E087-0FF7-45DB-A5E6-BC26C1C553A4}"/>
                  </a:ext>
                </a:extLst>
              </p:cNvPr>
              <p:cNvSpPr txBox="1"/>
              <p:nvPr/>
            </p:nvSpPr>
            <p:spPr>
              <a:xfrm>
                <a:off x="4323735" y="5671553"/>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19" name="文字方塊 18">
                <a:extLst>
                  <a:ext uri="{FF2B5EF4-FFF2-40B4-BE49-F238E27FC236}">
                    <a16:creationId xmlns:a16="http://schemas.microsoft.com/office/drawing/2014/main" id="{CD24E087-0FF7-45DB-A5E6-BC26C1C553A4}"/>
                  </a:ext>
                </a:extLst>
              </p:cNvPr>
              <p:cNvSpPr txBox="1">
                <a:spLocks noRot="1" noChangeAspect="1" noMove="1" noResize="1" noEditPoints="1" noAdjustHandles="1" noChangeArrowheads="1" noChangeShapeType="1" noTextEdit="1"/>
              </p:cNvSpPr>
              <p:nvPr/>
            </p:nvSpPr>
            <p:spPr>
              <a:xfrm>
                <a:off x="4323735" y="5671553"/>
                <a:ext cx="256480" cy="369332"/>
              </a:xfrm>
              <a:prstGeom prst="rect">
                <a:avLst/>
              </a:prstGeom>
              <a:blipFill>
                <a:blip r:embed="rId12"/>
                <a:stretch>
                  <a:fillRect l="-28571" r="-2857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xmlns="" id="{405E67E2-4122-4D23-81AF-B01915A9397B}"/>
                  </a:ext>
                </a:extLst>
              </p:cNvPr>
              <p:cNvSpPr txBox="1"/>
              <p:nvPr/>
            </p:nvSpPr>
            <p:spPr>
              <a:xfrm>
                <a:off x="5072703" y="5629908"/>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0" name="文字方塊 19">
                <a:extLst>
                  <a:ext uri="{FF2B5EF4-FFF2-40B4-BE49-F238E27FC236}">
                    <a16:creationId xmlns:a16="http://schemas.microsoft.com/office/drawing/2014/main" id="{405E67E2-4122-4D23-81AF-B01915A9397B}"/>
                  </a:ext>
                </a:extLst>
              </p:cNvPr>
              <p:cNvSpPr txBox="1">
                <a:spLocks noRot="1" noChangeAspect="1" noMove="1" noResize="1" noEditPoints="1" noAdjustHandles="1" noChangeArrowheads="1" noChangeShapeType="1" noTextEdit="1"/>
              </p:cNvSpPr>
              <p:nvPr/>
            </p:nvSpPr>
            <p:spPr>
              <a:xfrm>
                <a:off x="5072703" y="5629908"/>
                <a:ext cx="256480" cy="369332"/>
              </a:xfrm>
              <a:prstGeom prst="rect">
                <a:avLst/>
              </a:prstGeom>
              <a:blipFill>
                <a:blip r:embed="rId12"/>
                <a:stretch>
                  <a:fillRect l="-28571" r="-2857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xmlns="" id="{7F9B58FA-F070-464F-90C7-98640A8DEF15}"/>
                  </a:ext>
                </a:extLst>
              </p:cNvPr>
              <p:cNvSpPr txBox="1"/>
              <p:nvPr/>
            </p:nvSpPr>
            <p:spPr>
              <a:xfrm>
                <a:off x="4622210" y="6287184"/>
                <a:ext cx="256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m:t>
                      </m:r>
                    </m:oMath>
                  </m:oMathPara>
                </a14:m>
                <a:endParaRPr lang="zh-TW" altLang="en-US" sz="2400" b="1" dirty="0">
                  <a:solidFill>
                    <a:srgbClr val="FF0000"/>
                  </a:solidFill>
                </a:endParaRPr>
              </a:p>
            </p:txBody>
          </p:sp>
        </mc:Choice>
        <mc:Fallback xmlns="">
          <p:sp>
            <p:nvSpPr>
              <p:cNvPr id="21" name="文字方塊 20">
                <a:extLst>
                  <a:ext uri="{FF2B5EF4-FFF2-40B4-BE49-F238E27FC236}">
                    <a16:creationId xmlns:a16="http://schemas.microsoft.com/office/drawing/2014/main" id="{7F9B58FA-F070-464F-90C7-98640A8DEF15}"/>
                  </a:ext>
                </a:extLst>
              </p:cNvPr>
              <p:cNvSpPr txBox="1">
                <a:spLocks noRot="1" noChangeAspect="1" noMove="1" noResize="1" noEditPoints="1" noAdjustHandles="1" noChangeArrowheads="1" noChangeShapeType="1" noTextEdit="1"/>
              </p:cNvSpPr>
              <p:nvPr/>
            </p:nvSpPr>
            <p:spPr>
              <a:xfrm>
                <a:off x="4622210" y="6287184"/>
                <a:ext cx="256480" cy="369332"/>
              </a:xfrm>
              <a:prstGeom prst="rect">
                <a:avLst/>
              </a:prstGeom>
              <a:blipFill>
                <a:blip r:embed="rId13"/>
                <a:stretch>
                  <a:fillRect l="-23810" r="-33333"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xmlns="" id="{D4F3808B-32E7-4600-977C-EE42E8E2A89A}"/>
                  </a:ext>
                </a:extLst>
              </p:cNvPr>
              <p:cNvSpPr txBox="1"/>
              <p:nvPr/>
            </p:nvSpPr>
            <p:spPr>
              <a:xfrm>
                <a:off x="6211523" y="5047573"/>
                <a:ext cx="783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1" i="1">
                          <a:solidFill>
                            <a:srgbClr val="FF0000"/>
                          </a:solidFill>
                          <a:latin typeface="Cambria Math" panose="02040503050406030204" pitchFamily="18" charset="0"/>
                          <a:ea typeface="Cambria Math" panose="02040503050406030204" pitchFamily="18" charset="0"/>
                        </a:rPr>
                        <m:t>𝒌𝒆𝒆𝒑</m:t>
                      </m:r>
                    </m:oMath>
                  </m:oMathPara>
                </a14:m>
                <a:endParaRPr lang="zh-TW" altLang="en-US" sz="2400" b="1" dirty="0">
                  <a:solidFill>
                    <a:srgbClr val="FF0000"/>
                  </a:solidFill>
                </a:endParaRPr>
              </a:p>
            </p:txBody>
          </p:sp>
        </mc:Choice>
        <mc:Fallback xmlns="">
          <p:sp>
            <p:nvSpPr>
              <p:cNvPr id="24" name="文字方塊 23">
                <a:extLst>
                  <a:ext uri="{FF2B5EF4-FFF2-40B4-BE49-F238E27FC236}">
                    <a16:creationId xmlns:a16="http://schemas.microsoft.com/office/drawing/2014/main" id="{D4F3808B-32E7-4600-977C-EE42E8E2A89A}"/>
                  </a:ext>
                </a:extLst>
              </p:cNvPr>
              <p:cNvSpPr txBox="1">
                <a:spLocks noRot="1" noChangeAspect="1" noMove="1" noResize="1" noEditPoints="1" noAdjustHandles="1" noChangeArrowheads="1" noChangeShapeType="1" noTextEdit="1"/>
              </p:cNvSpPr>
              <p:nvPr/>
            </p:nvSpPr>
            <p:spPr>
              <a:xfrm>
                <a:off x="6211523" y="5047573"/>
                <a:ext cx="783869" cy="369332"/>
              </a:xfrm>
              <a:prstGeom prst="rect">
                <a:avLst/>
              </a:prstGeom>
              <a:blipFill>
                <a:blip r:embed="rId14"/>
                <a:stretch>
                  <a:fillRect l="-14286" r="-12698" b="-33333"/>
                </a:stretch>
              </a:blipFill>
            </p:spPr>
            <p:txBody>
              <a:bodyPr/>
              <a:lstStyle/>
              <a:p>
                <a:r>
                  <a:rPr lang="zh-CN" altLang="en-US">
                    <a:noFill/>
                  </a:rPr>
                  <a:t> </a:t>
                </a:r>
              </a:p>
            </p:txBody>
          </p:sp>
        </mc:Fallback>
      </mc:AlternateContent>
      <p:pic>
        <p:nvPicPr>
          <p:cNvPr id="49156" name="Picture 4" descr="page7image41675536">
            <a:extLst>
              <a:ext uri="{FF2B5EF4-FFF2-40B4-BE49-F238E27FC236}">
                <a16:creationId xmlns:a16="http://schemas.microsoft.com/office/drawing/2014/main" xmlns="" id="{E5606481-505A-2842-A1D3-90069509AE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03763" y="1848829"/>
            <a:ext cx="6858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6">
            <a:extLst>
              <a:ext uri="{FF2B5EF4-FFF2-40B4-BE49-F238E27FC236}">
                <a16:creationId xmlns:a16="http://schemas.microsoft.com/office/drawing/2014/main" xmlns="" id="{0A2BE338-91F0-73BD-0B70-BC0A70994D20}"/>
              </a:ext>
            </a:extLst>
          </p:cNvPr>
          <p:cNvSpPr txBox="1"/>
          <p:nvPr/>
        </p:nvSpPr>
        <p:spPr>
          <a:xfrm>
            <a:off x="8132763" y="998449"/>
            <a:ext cx="3592103" cy="369332"/>
          </a:xfrm>
          <a:prstGeom prst="rect">
            <a:avLst/>
          </a:prstGeom>
          <a:noFill/>
        </p:spPr>
        <p:txBody>
          <a:bodyPr wrap="square">
            <a:spAutoFit/>
          </a:bodyPr>
          <a:lstStyle/>
          <a:p>
            <a:pPr algn="ctr"/>
            <a:r>
              <a:rPr lang="zh-TW" altLang="en-US" dirty="0"/>
              <a:t>https://arxiv.org/abs/150203167</a:t>
            </a:r>
          </a:p>
        </p:txBody>
      </p:sp>
    </p:spTree>
    <p:extLst>
      <p:ext uri="{BB962C8B-B14F-4D97-AF65-F5344CB8AC3E}">
        <p14:creationId xmlns:p14="http://schemas.microsoft.com/office/powerpoint/2010/main" val="7087112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1B7A0FB2-899D-4B36-A051-1D638FB4F6F0}"/>
              </a:ext>
            </a:extLst>
          </p:cNvPr>
          <p:cNvSpPr>
            <a:spLocks noGrp="1"/>
          </p:cNvSpPr>
          <p:nvPr>
            <p:ph type="title"/>
          </p:nvPr>
        </p:nvSpPr>
        <p:spPr/>
        <p:txBody>
          <a:bodyPr/>
          <a:lstStyle/>
          <a:p>
            <a:r>
              <a:rPr lang="en-US" altLang="zh-TW" dirty="0"/>
              <a:t>Internal Covariate Shift?</a:t>
            </a:r>
            <a:endParaRPr lang="zh-TW" altLang="en-US" dirty="0"/>
          </a:p>
        </p:txBody>
      </p:sp>
      <p:sp>
        <p:nvSpPr>
          <p:cNvPr id="8" name="投影片編號版面配置區 7">
            <a:extLst>
              <a:ext uri="{FF2B5EF4-FFF2-40B4-BE49-F238E27FC236}">
                <a16:creationId xmlns:a16="http://schemas.microsoft.com/office/drawing/2014/main" xmlns="" id="{BD84138A-CD63-4FB5-BC4D-7DE858441F33}"/>
              </a:ext>
            </a:extLst>
          </p:cNvPr>
          <p:cNvSpPr>
            <a:spLocks noGrp="1"/>
          </p:cNvSpPr>
          <p:nvPr>
            <p:ph type="sldNum" sz="quarter" idx="4294967295"/>
          </p:nvPr>
        </p:nvSpPr>
        <p:spPr>
          <a:xfrm>
            <a:off x="9448800" y="6356350"/>
            <a:ext cx="2743200" cy="365125"/>
          </a:xfrm>
          <a:prstGeom prst="rect">
            <a:avLst/>
          </a:prstGeom>
        </p:spPr>
        <p:txBody>
          <a:bodyPr/>
          <a:lstStyle/>
          <a:p>
            <a:fld id="{EA6D0A2A-D507-42C8-BDC2-E837BE766BFD}" type="slidenum">
              <a:rPr lang="zh-TW" altLang="en-US" smtClean="0"/>
              <a:t>24</a:t>
            </a:fld>
            <a:endParaRPr lang="zh-TW" altLang="en-US"/>
          </a:p>
        </p:txBody>
      </p:sp>
      <p:sp>
        <p:nvSpPr>
          <p:cNvPr id="5" name="文字方塊 4">
            <a:extLst>
              <a:ext uri="{FF2B5EF4-FFF2-40B4-BE49-F238E27FC236}">
                <a16:creationId xmlns:a16="http://schemas.microsoft.com/office/drawing/2014/main" xmlns="" id="{3043C643-9C5B-4899-A207-EC4C32B01CB8}"/>
              </a:ext>
            </a:extLst>
          </p:cNvPr>
          <p:cNvSpPr txBox="1"/>
          <p:nvPr/>
        </p:nvSpPr>
        <p:spPr>
          <a:xfrm>
            <a:off x="2152650" y="1276980"/>
            <a:ext cx="6858000" cy="461665"/>
          </a:xfrm>
          <a:prstGeom prst="rect">
            <a:avLst/>
          </a:prstGeom>
          <a:noFill/>
        </p:spPr>
        <p:txBody>
          <a:bodyPr wrap="square">
            <a:spAutoFit/>
          </a:bodyPr>
          <a:lstStyle/>
          <a:p>
            <a:pPr algn="l"/>
            <a:r>
              <a:rPr lang="en-US" altLang="zh-TW" sz="2400" dirty="0">
                <a:solidFill>
                  <a:srgbClr val="000000"/>
                </a:solidFill>
              </a:rPr>
              <a:t>How Does Batch Normalization Help Optimization?</a:t>
            </a:r>
          </a:p>
        </p:txBody>
      </p:sp>
      <p:sp>
        <p:nvSpPr>
          <p:cNvPr id="7" name="文字方塊 6">
            <a:extLst>
              <a:ext uri="{FF2B5EF4-FFF2-40B4-BE49-F238E27FC236}">
                <a16:creationId xmlns:a16="http://schemas.microsoft.com/office/drawing/2014/main" xmlns="" id="{BD34885B-42BF-48E0-913E-F307F268D2C3}"/>
              </a:ext>
            </a:extLst>
          </p:cNvPr>
          <p:cNvSpPr txBox="1"/>
          <p:nvPr/>
        </p:nvSpPr>
        <p:spPr>
          <a:xfrm>
            <a:off x="6724650" y="1688913"/>
            <a:ext cx="3524896" cy="369332"/>
          </a:xfrm>
          <a:prstGeom prst="rect">
            <a:avLst/>
          </a:prstGeom>
          <a:noFill/>
        </p:spPr>
        <p:txBody>
          <a:bodyPr wrap="square">
            <a:spAutoFit/>
          </a:bodyPr>
          <a:lstStyle/>
          <a:p>
            <a:r>
              <a:rPr lang="zh-TW" altLang="en-US" dirty="0"/>
              <a:t>https://arxiv.org/abs/1805.11604</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13893B70-2174-4179-A2C4-23F435798FB9}"/>
                  </a:ext>
                </a:extLst>
              </p:cNvPr>
              <p:cNvSpPr/>
              <p:nvPr/>
            </p:nvSpPr>
            <p:spPr>
              <a:xfrm>
                <a:off x="5643427" y="231589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𝒂</m:t>
                      </m:r>
                    </m:oMath>
                  </m:oMathPara>
                </a14:m>
                <a:endParaRPr lang="zh-TW" altLang="en-US" sz="2400" b="1" dirty="0"/>
              </a:p>
            </p:txBody>
          </p:sp>
        </mc:Choice>
        <mc:Fallback xmlns="">
          <p:sp>
            <p:nvSpPr>
              <p:cNvPr id="9" name="矩形 8">
                <a:extLst>
                  <a:ext uri="{FF2B5EF4-FFF2-40B4-BE49-F238E27FC236}">
                    <a16:creationId xmlns:a16="http://schemas.microsoft.com/office/drawing/2014/main" id="{13893B70-2174-4179-A2C4-23F435798FB9}"/>
                  </a:ext>
                </a:extLst>
              </p:cNvPr>
              <p:cNvSpPr>
                <a:spLocks noRot="1" noChangeAspect="1" noMove="1" noResize="1" noEditPoints="1" noAdjustHandles="1" noChangeArrowheads="1" noChangeShapeType="1" noTextEdit="1"/>
              </p:cNvSpPr>
              <p:nvPr/>
            </p:nvSpPr>
            <p:spPr>
              <a:xfrm>
                <a:off x="5643427" y="2315890"/>
                <a:ext cx="361950" cy="901700"/>
              </a:xfrm>
              <a:prstGeom prst="rect">
                <a:avLst/>
              </a:prstGeom>
              <a:blipFill>
                <a:blip r:embed="rId3"/>
                <a:stretch>
                  <a:fillRect l="-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E75B5AF-6636-493D-BD7F-5802E87B54CB}"/>
                  </a:ext>
                </a:extLst>
              </p:cNvPr>
              <p:cNvSpPr/>
              <p:nvPr/>
            </p:nvSpPr>
            <p:spPr>
              <a:xfrm>
                <a:off x="2422525" y="2334940"/>
                <a:ext cx="361950" cy="90170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10" name="矩形 9">
                <a:extLst>
                  <a:ext uri="{FF2B5EF4-FFF2-40B4-BE49-F238E27FC236}">
                    <a16:creationId xmlns:a16="http://schemas.microsoft.com/office/drawing/2014/main" id="{3E75B5AF-6636-493D-BD7F-5802E87B54CB}"/>
                  </a:ext>
                </a:extLst>
              </p:cNvPr>
              <p:cNvSpPr>
                <a:spLocks noRot="1" noChangeAspect="1" noMove="1" noResize="1" noEditPoints="1" noAdjustHandles="1" noChangeArrowheads="1" noChangeShapeType="1" noTextEdit="1"/>
              </p:cNvSpPr>
              <p:nvPr/>
            </p:nvSpPr>
            <p:spPr>
              <a:xfrm>
                <a:off x="2422525" y="2334940"/>
                <a:ext cx="361950" cy="9017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204904C4-7B18-4EA3-9EA7-E66A0E21ED57}"/>
                  </a:ext>
                </a:extLst>
              </p:cNvPr>
              <p:cNvSpPr/>
              <p:nvPr/>
            </p:nvSpPr>
            <p:spPr>
              <a:xfrm>
                <a:off x="3586662" y="2315890"/>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𝐴</m:t>
                      </m:r>
                    </m:oMath>
                  </m:oMathPara>
                </a14:m>
                <a:endParaRPr lang="zh-TW" altLang="en-US" sz="2400" dirty="0"/>
              </a:p>
            </p:txBody>
          </p:sp>
        </mc:Choice>
        <mc:Fallback xmlns="">
          <p:sp>
            <p:nvSpPr>
              <p:cNvPr id="11" name="矩形 10">
                <a:extLst>
                  <a:ext uri="{FF2B5EF4-FFF2-40B4-BE49-F238E27FC236}">
                    <a16:creationId xmlns:a16="http://schemas.microsoft.com/office/drawing/2014/main" id="{204904C4-7B18-4EA3-9EA7-E66A0E21ED57}"/>
                  </a:ext>
                </a:extLst>
              </p:cNvPr>
              <p:cNvSpPr>
                <a:spLocks noRot="1" noChangeAspect="1" noMove="1" noResize="1" noEditPoints="1" noAdjustHandles="1" noChangeArrowheads="1" noChangeShapeType="1" noTextEdit="1"/>
              </p:cNvSpPr>
              <p:nvPr/>
            </p:nvSpPr>
            <p:spPr>
              <a:xfrm>
                <a:off x="3586662" y="2315890"/>
                <a:ext cx="1308100" cy="9017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CB0F8F61-AE96-4B78-962E-C30202E953C1}"/>
                  </a:ext>
                </a:extLst>
              </p:cNvPr>
              <p:cNvSpPr/>
              <p:nvPr/>
            </p:nvSpPr>
            <p:spPr>
              <a:xfrm>
                <a:off x="6754042" y="2315890"/>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𝐵</m:t>
                      </m:r>
                    </m:oMath>
                  </m:oMathPara>
                </a14:m>
                <a:endParaRPr lang="zh-TW" altLang="en-US" sz="2400" dirty="0"/>
              </a:p>
            </p:txBody>
          </p:sp>
        </mc:Choice>
        <mc:Fallback xmlns="">
          <p:sp>
            <p:nvSpPr>
              <p:cNvPr id="12" name="矩形 11">
                <a:extLst>
                  <a:ext uri="{FF2B5EF4-FFF2-40B4-BE49-F238E27FC236}">
                    <a16:creationId xmlns:a16="http://schemas.microsoft.com/office/drawing/2014/main" id="{CB0F8F61-AE96-4B78-962E-C30202E953C1}"/>
                  </a:ext>
                </a:extLst>
              </p:cNvPr>
              <p:cNvSpPr>
                <a:spLocks noRot="1" noChangeAspect="1" noMove="1" noResize="1" noEditPoints="1" noAdjustHandles="1" noChangeArrowheads="1" noChangeShapeType="1" noTextEdit="1"/>
              </p:cNvSpPr>
              <p:nvPr/>
            </p:nvSpPr>
            <p:spPr>
              <a:xfrm>
                <a:off x="6754042" y="2315890"/>
                <a:ext cx="1308100" cy="9017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xmlns="" id="{CA1A9A3E-653F-487E-BAAF-E72522D7870A}"/>
                  </a:ext>
                </a:extLst>
              </p:cNvPr>
              <p:cNvSpPr/>
              <p:nvPr/>
            </p:nvSpPr>
            <p:spPr>
              <a:xfrm>
                <a:off x="8810807" y="2334940"/>
                <a:ext cx="361950"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𝒃</m:t>
                      </m:r>
                    </m:oMath>
                  </m:oMathPara>
                </a14:m>
                <a:endParaRPr lang="zh-TW" altLang="en-US" sz="2400" b="1" dirty="0"/>
              </a:p>
            </p:txBody>
          </p:sp>
        </mc:Choice>
        <mc:Fallback xmlns="">
          <p:sp>
            <p:nvSpPr>
              <p:cNvPr id="13" name="矩形 12">
                <a:extLst>
                  <a:ext uri="{FF2B5EF4-FFF2-40B4-BE49-F238E27FC236}">
                    <a16:creationId xmlns:a16="http://schemas.microsoft.com/office/drawing/2014/main" id="{CA1A9A3E-653F-487E-BAAF-E72522D7870A}"/>
                  </a:ext>
                </a:extLst>
              </p:cNvPr>
              <p:cNvSpPr>
                <a:spLocks noRot="1" noChangeAspect="1" noMove="1" noResize="1" noEditPoints="1" noAdjustHandles="1" noChangeArrowheads="1" noChangeShapeType="1" noTextEdit="1"/>
              </p:cNvSpPr>
              <p:nvPr/>
            </p:nvSpPr>
            <p:spPr>
              <a:xfrm>
                <a:off x="8810807" y="2334940"/>
                <a:ext cx="361950" cy="901700"/>
              </a:xfrm>
              <a:prstGeom prst="rect">
                <a:avLst/>
              </a:prstGeom>
              <a:blipFill>
                <a:blip r:embed="rId7"/>
                <a:stretch>
                  <a:fillRect l="-9375"/>
                </a:stretch>
              </a:blipFill>
            </p:spPr>
            <p:txBody>
              <a:bodyPr/>
              <a:lstStyle/>
              <a:p>
                <a:r>
                  <a:rPr lang="zh-CN" altLang="en-US">
                    <a:noFill/>
                  </a:rPr>
                  <a:t> </a:t>
                </a:r>
              </a:p>
            </p:txBody>
          </p:sp>
        </mc:Fallback>
      </mc:AlternateContent>
      <p:cxnSp>
        <p:nvCxnSpPr>
          <p:cNvPr id="14" name="直線單箭頭接點 13">
            <a:extLst>
              <a:ext uri="{FF2B5EF4-FFF2-40B4-BE49-F238E27FC236}">
                <a16:creationId xmlns:a16="http://schemas.microsoft.com/office/drawing/2014/main" xmlns="" id="{2DEFB82B-32E9-4E93-9B29-37349F43D55D}"/>
              </a:ext>
            </a:extLst>
          </p:cNvPr>
          <p:cNvCxnSpPr>
            <a:cxnSpLocks/>
          </p:cNvCxnSpPr>
          <p:nvPr/>
        </p:nvCxnSpPr>
        <p:spPr>
          <a:xfrm>
            <a:off x="4894763" y="278579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xmlns="" id="{0DE6D68E-6A46-42CB-816C-38E4E43AFC44}"/>
              </a:ext>
            </a:extLst>
          </p:cNvPr>
          <p:cNvCxnSpPr>
            <a:cxnSpLocks/>
          </p:cNvCxnSpPr>
          <p:nvPr/>
        </p:nvCxnSpPr>
        <p:spPr>
          <a:xfrm>
            <a:off x="6005378" y="279214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xmlns="" id="{9C1929F5-7ECD-4B66-A1BD-1A08DA8A936F}"/>
              </a:ext>
            </a:extLst>
          </p:cNvPr>
          <p:cNvCxnSpPr>
            <a:cxnSpLocks/>
          </p:cNvCxnSpPr>
          <p:nvPr/>
        </p:nvCxnSpPr>
        <p:spPr>
          <a:xfrm>
            <a:off x="8062143" y="276493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xmlns="" id="{3751C8B1-2438-4842-9DE6-BEC8B130A371}"/>
              </a:ext>
            </a:extLst>
          </p:cNvPr>
          <p:cNvSpPr txBox="1"/>
          <p:nvPr/>
        </p:nvSpPr>
        <p:spPr>
          <a:xfrm>
            <a:off x="9086578" y="2445264"/>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18" name="直線單箭頭接點 17">
            <a:extLst>
              <a:ext uri="{FF2B5EF4-FFF2-40B4-BE49-F238E27FC236}">
                <a16:creationId xmlns:a16="http://schemas.microsoft.com/office/drawing/2014/main" xmlns="" id="{B6E19620-E5DE-421D-8ABD-3D6F90625320}"/>
              </a:ext>
            </a:extLst>
          </p:cNvPr>
          <p:cNvCxnSpPr>
            <a:cxnSpLocks/>
          </p:cNvCxnSpPr>
          <p:nvPr/>
        </p:nvCxnSpPr>
        <p:spPr>
          <a:xfrm>
            <a:off x="2837998" y="279214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D8150E4D-0E90-4BD2-8245-896D1641F040}"/>
                  </a:ext>
                </a:extLst>
              </p:cNvPr>
              <p:cNvSpPr/>
              <p:nvPr/>
            </p:nvSpPr>
            <p:spPr>
              <a:xfrm>
                <a:off x="5643427" y="465430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𝒂</m:t>
                      </m:r>
                      <m:r>
                        <a:rPr lang="en-US" altLang="zh-TW" sz="2400" b="1" i="1">
                          <a:latin typeface="Cambria Math" panose="02040503050406030204" pitchFamily="18" charset="0"/>
                        </a:rPr>
                        <m:t>′</m:t>
                      </m:r>
                    </m:oMath>
                  </m:oMathPara>
                </a14:m>
                <a:endParaRPr lang="zh-TW" altLang="en-US" sz="2400" b="1" dirty="0"/>
              </a:p>
            </p:txBody>
          </p:sp>
        </mc:Choice>
        <mc:Fallback xmlns="">
          <p:sp>
            <p:nvSpPr>
              <p:cNvPr id="21" name="矩形 20">
                <a:extLst>
                  <a:ext uri="{FF2B5EF4-FFF2-40B4-BE49-F238E27FC236}">
                    <a16:creationId xmlns:a16="http://schemas.microsoft.com/office/drawing/2014/main" id="{D8150E4D-0E90-4BD2-8245-896D1641F040}"/>
                  </a:ext>
                </a:extLst>
              </p:cNvPr>
              <p:cNvSpPr>
                <a:spLocks noRot="1" noChangeAspect="1" noMove="1" noResize="1" noEditPoints="1" noAdjustHandles="1" noChangeArrowheads="1" noChangeShapeType="1" noTextEdit="1"/>
              </p:cNvSpPr>
              <p:nvPr/>
            </p:nvSpPr>
            <p:spPr>
              <a:xfrm>
                <a:off x="5643427" y="4654303"/>
                <a:ext cx="361950" cy="901700"/>
              </a:xfrm>
              <a:prstGeom prst="rect">
                <a:avLst/>
              </a:prstGeom>
              <a:blipFill>
                <a:blip r:embed="rId8"/>
                <a:stretch>
                  <a:fillRect l="-22581" r="-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870092EE-53B1-4486-8DA8-AFE3F113A888}"/>
                  </a:ext>
                </a:extLst>
              </p:cNvPr>
              <p:cNvSpPr/>
              <p:nvPr/>
            </p:nvSpPr>
            <p:spPr>
              <a:xfrm>
                <a:off x="2422525" y="4673353"/>
                <a:ext cx="361950" cy="901700"/>
              </a:xfrm>
              <a:prstGeom prst="rect">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𝒙</m:t>
                      </m:r>
                    </m:oMath>
                  </m:oMathPara>
                </a14:m>
                <a:endParaRPr lang="zh-TW" altLang="en-US" sz="2400" b="1" dirty="0"/>
              </a:p>
            </p:txBody>
          </p:sp>
        </mc:Choice>
        <mc:Fallback xmlns="">
          <p:sp>
            <p:nvSpPr>
              <p:cNvPr id="22" name="矩形 21">
                <a:extLst>
                  <a:ext uri="{FF2B5EF4-FFF2-40B4-BE49-F238E27FC236}">
                    <a16:creationId xmlns:a16="http://schemas.microsoft.com/office/drawing/2014/main" id="{870092EE-53B1-4486-8DA8-AFE3F113A888}"/>
                  </a:ext>
                </a:extLst>
              </p:cNvPr>
              <p:cNvSpPr>
                <a:spLocks noRot="1" noChangeAspect="1" noMove="1" noResize="1" noEditPoints="1" noAdjustHandles="1" noChangeArrowheads="1" noChangeShapeType="1" noTextEdit="1"/>
              </p:cNvSpPr>
              <p:nvPr/>
            </p:nvSpPr>
            <p:spPr>
              <a:xfrm>
                <a:off x="2422525" y="4673353"/>
                <a:ext cx="361950" cy="9017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8C7D132C-58E5-4C71-9293-3BCCD95D5D7E}"/>
                  </a:ext>
                </a:extLst>
              </p:cNvPr>
              <p:cNvSpPr/>
              <p:nvPr/>
            </p:nvSpPr>
            <p:spPr>
              <a:xfrm>
                <a:off x="3586662" y="465430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𝐴</m:t>
                      </m:r>
                      <m:r>
                        <a:rPr lang="en-US" altLang="zh-TW" sz="2400" i="1">
                          <a:latin typeface="Cambria Math" panose="02040503050406030204" pitchFamily="18" charset="0"/>
                        </a:rPr>
                        <m:t>′</m:t>
                      </m:r>
                    </m:oMath>
                  </m:oMathPara>
                </a14:m>
                <a:endParaRPr lang="zh-TW" altLang="en-US" sz="2400" dirty="0"/>
              </a:p>
            </p:txBody>
          </p:sp>
        </mc:Choice>
        <mc:Fallback xmlns="">
          <p:sp>
            <p:nvSpPr>
              <p:cNvPr id="23" name="矩形 22">
                <a:extLst>
                  <a:ext uri="{FF2B5EF4-FFF2-40B4-BE49-F238E27FC236}">
                    <a16:creationId xmlns:a16="http://schemas.microsoft.com/office/drawing/2014/main" id="{8C7D132C-58E5-4C71-9293-3BCCD95D5D7E}"/>
                  </a:ext>
                </a:extLst>
              </p:cNvPr>
              <p:cNvSpPr>
                <a:spLocks noRot="1" noChangeAspect="1" noMove="1" noResize="1" noEditPoints="1" noAdjustHandles="1" noChangeArrowheads="1" noChangeShapeType="1" noTextEdit="1"/>
              </p:cNvSpPr>
              <p:nvPr/>
            </p:nvSpPr>
            <p:spPr>
              <a:xfrm>
                <a:off x="3586662" y="4654303"/>
                <a:ext cx="1308100" cy="9017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xmlns="" id="{2D0BAC23-B8D7-4E15-9DF4-164367763450}"/>
                  </a:ext>
                </a:extLst>
              </p:cNvPr>
              <p:cNvSpPr/>
              <p:nvPr/>
            </p:nvSpPr>
            <p:spPr>
              <a:xfrm>
                <a:off x="6754042" y="4654303"/>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𝐵</m:t>
                      </m:r>
                      <m:r>
                        <a:rPr lang="en-US" altLang="zh-TW" sz="2400" i="1">
                          <a:latin typeface="Cambria Math" panose="02040503050406030204" pitchFamily="18" charset="0"/>
                        </a:rPr>
                        <m:t>′</m:t>
                      </m:r>
                    </m:oMath>
                  </m:oMathPara>
                </a14:m>
                <a:endParaRPr lang="zh-TW" altLang="en-US" sz="2400" dirty="0"/>
              </a:p>
            </p:txBody>
          </p:sp>
        </mc:Choice>
        <mc:Fallback xmlns="">
          <p:sp>
            <p:nvSpPr>
              <p:cNvPr id="24" name="矩形 23">
                <a:extLst>
                  <a:ext uri="{FF2B5EF4-FFF2-40B4-BE49-F238E27FC236}">
                    <a16:creationId xmlns:a16="http://schemas.microsoft.com/office/drawing/2014/main" id="{2D0BAC23-B8D7-4E15-9DF4-164367763450}"/>
                  </a:ext>
                </a:extLst>
              </p:cNvPr>
              <p:cNvSpPr>
                <a:spLocks noRot="1" noChangeAspect="1" noMove="1" noResize="1" noEditPoints="1" noAdjustHandles="1" noChangeArrowheads="1" noChangeShapeType="1" noTextEdit="1"/>
              </p:cNvSpPr>
              <p:nvPr/>
            </p:nvSpPr>
            <p:spPr>
              <a:xfrm>
                <a:off x="6754042" y="4654303"/>
                <a:ext cx="1308100" cy="9017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xmlns="" id="{751EED09-D1F6-4992-A54C-38090D6DFBE2}"/>
                  </a:ext>
                </a:extLst>
              </p:cNvPr>
              <p:cNvSpPr/>
              <p:nvPr/>
            </p:nvSpPr>
            <p:spPr>
              <a:xfrm>
                <a:off x="8810807" y="4673353"/>
                <a:ext cx="361950"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𝒃</m:t>
                      </m:r>
                      <m:r>
                        <a:rPr lang="en-US" altLang="zh-TW" sz="2400" b="1" i="1">
                          <a:latin typeface="Cambria Math" panose="02040503050406030204" pitchFamily="18" charset="0"/>
                        </a:rPr>
                        <m:t>′</m:t>
                      </m:r>
                    </m:oMath>
                  </m:oMathPara>
                </a14:m>
                <a:endParaRPr lang="zh-TW" altLang="en-US" sz="2400" b="1" dirty="0"/>
              </a:p>
            </p:txBody>
          </p:sp>
        </mc:Choice>
        <mc:Fallback xmlns="">
          <p:sp>
            <p:nvSpPr>
              <p:cNvPr id="25" name="矩形 24">
                <a:extLst>
                  <a:ext uri="{FF2B5EF4-FFF2-40B4-BE49-F238E27FC236}">
                    <a16:creationId xmlns:a16="http://schemas.microsoft.com/office/drawing/2014/main" id="{751EED09-D1F6-4992-A54C-38090D6DFBE2}"/>
                  </a:ext>
                </a:extLst>
              </p:cNvPr>
              <p:cNvSpPr>
                <a:spLocks noRot="1" noChangeAspect="1" noMove="1" noResize="1" noEditPoints="1" noAdjustHandles="1" noChangeArrowheads="1" noChangeShapeType="1" noTextEdit="1"/>
              </p:cNvSpPr>
              <p:nvPr/>
            </p:nvSpPr>
            <p:spPr>
              <a:xfrm>
                <a:off x="8810807" y="4673353"/>
                <a:ext cx="361950" cy="901700"/>
              </a:xfrm>
              <a:prstGeom prst="rect">
                <a:avLst/>
              </a:prstGeom>
              <a:blipFill>
                <a:blip r:embed="rId12"/>
                <a:stretch>
                  <a:fillRect l="-21875" r="-3125"/>
                </a:stretch>
              </a:blipFill>
            </p:spPr>
            <p:txBody>
              <a:bodyPr/>
              <a:lstStyle/>
              <a:p>
                <a:r>
                  <a:rPr lang="zh-CN" altLang="en-US">
                    <a:noFill/>
                  </a:rPr>
                  <a:t> </a:t>
                </a:r>
              </a:p>
            </p:txBody>
          </p:sp>
        </mc:Fallback>
      </mc:AlternateContent>
      <p:cxnSp>
        <p:nvCxnSpPr>
          <p:cNvPr id="26" name="直線單箭頭接點 25">
            <a:extLst>
              <a:ext uri="{FF2B5EF4-FFF2-40B4-BE49-F238E27FC236}">
                <a16:creationId xmlns:a16="http://schemas.microsoft.com/office/drawing/2014/main" xmlns="" id="{55F011F9-7907-4248-B825-CABC97925CB2}"/>
              </a:ext>
            </a:extLst>
          </p:cNvPr>
          <p:cNvCxnSpPr>
            <a:cxnSpLocks/>
          </p:cNvCxnSpPr>
          <p:nvPr/>
        </p:nvCxnSpPr>
        <p:spPr>
          <a:xfrm>
            <a:off x="4894763" y="5124203"/>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xmlns="" id="{2DBE1A74-31DA-402F-8D0C-47BE38EC0970}"/>
              </a:ext>
            </a:extLst>
          </p:cNvPr>
          <p:cNvCxnSpPr>
            <a:cxnSpLocks/>
          </p:cNvCxnSpPr>
          <p:nvPr/>
        </p:nvCxnSpPr>
        <p:spPr>
          <a:xfrm>
            <a:off x="6005378" y="5130555"/>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xmlns="" id="{DD626B22-B7B1-4C34-8CB5-08CC084144F5}"/>
              </a:ext>
            </a:extLst>
          </p:cNvPr>
          <p:cNvCxnSpPr>
            <a:cxnSpLocks/>
          </p:cNvCxnSpPr>
          <p:nvPr/>
        </p:nvCxnSpPr>
        <p:spPr>
          <a:xfrm>
            <a:off x="8062143" y="5103343"/>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xmlns="" id="{E906C9E7-A6A0-4198-AE63-1BFA7DA0666A}"/>
              </a:ext>
            </a:extLst>
          </p:cNvPr>
          <p:cNvSpPr txBox="1"/>
          <p:nvPr/>
        </p:nvSpPr>
        <p:spPr>
          <a:xfrm>
            <a:off x="9086578" y="4783677"/>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30" name="直線單箭頭接點 29">
            <a:extLst>
              <a:ext uri="{FF2B5EF4-FFF2-40B4-BE49-F238E27FC236}">
                <a16:creationId xmlns:a16="http://schemas.microsoft.com/office/drawing/2014/main" xmlns="" id="{8ABE048D-8956-4242-90C3-098CF70C370E}"/>
              </a:ext>
            </a:extLst>
          </p:cNvPr>
          <p:cNvCxnSpPr>
            <a:cxnSpLocks/>
          </p:cNvCxnSpPr>
          <p:nvPr/>
        </p:nvCxnSpPr>
        <p:spPr>
          <a:xfrm>
            <a:off x="2837998" y="5130555"/>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xmlns="" id="{F7989992-963E-463F-B8CA-068E27CE5872}"/>
              </a:ext>
            </a:extLst>
          </p:cNvPr>
          <p:cNvCxnSpPr/>
          <p:nvPr/>
        </p:nvCxnSpPr>
        <p:spPr>
          <a:xfrm>
            <a:off x="4238171" y="3309210"/>
            <a:ext cx="0" cy="121384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xmlns="" id="{A2336453-7059-45D9-95FE-F5902C3ACF88}"/>
              </a:ext>
            </a:extLst>
          </p:cNvPr>
          <p:cNvCxnSpPr/>
          <p:nvPr/>
        </p:nvCxnSpPr>
        <p:spPr>
          <a:xfrm>
            <a:off x="7380514" y="3309210"/>
            <a:ext cx="0" cy="121384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xmlns="" id="{B9885091-E4FF-46C1-AB83-5CBBC007E773}"/>
              </a:ext>
            </a:extLst>
          </p:cNvPr>
          <p:cNvSpPr txBox="1"/>
          <p:nvPr/>
        </p:nvSpPr>
        <p:spPr>
          <a:xfrm>
            <a:off x="4344536" y="3626640"/>
            <a:ext cx="1100452" cy="461665"/>
          </a:xfrm>
          <a:prstGeom prst="rect">
            <a:avLst/>
          </a:prstGeom>
          <a:noFill/>
        </p:spPr>
        <p:txBody>
          <a:bodyPr wrap="square" rtlCol="0">
            <a:spAutoFit/>
          </a:bodyPr>
          <a:lstStyle/>
          <a:p>
            <a:r>
              <a:rPr lang="en-US" altLang="zh-TW" sz="2400" dirty="0"/>
              <a:t>update</a:t>
            </a:r>
            <a:endParaRPr lang="zh-TW" altLang="en-US" sz="2400"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xmlns="" id="{14D57A81-C28A-4A92-B277-C3C2695C6625}"/>
                  </a:ext>
                </a:extLst>
              </p:cNvPr>
              <p:cNvSpPr txBox="1"/>
              <p:nvPr/>
            </p:nvSpPr>
            <p:spPr>
              <a:xfrm>
                <a:off x="7457350" y="3477026"/>
                <a:ext cx="2186298" cy="830997"/>
              </a:xfrm>
              <a:prstGeom prst="rect">
                <a:avLst/>
              </a:prstGeom>
              <a:noFill/>
            </p:spPr>
            <p:txBody>
              <a:bodyPr wrap="square" rtlCol="0">
                <a:spAutoFit/>
              </a:bodyPr>
              <a:lstStyle/>
              <a:p>
                <a:r>
                  <a:rPr lang="en-US" altLang="zh-TW" sz="2400" dirty="0"/>
                  <a:t>Good for </a:t>
                </a:r>
                <a14:m>
                  <m:oMath xmlns:m="http://schemas.openxmlformats.org/officeDocument/2006/math">
                    <m:r>
                      <a:rPr lang="en-US" altLang="zh-TW" sz="2400" b="1" i="1">
                        <a:latin typeface="Cambria Math" panose="02040503050406030204" pitchFamily="18" charset="0"/>
                      </a:rPr>
                      <m:t>𝒂</m:t>
                    </m:r>
                    <m:r>
                      <a:rPr lang="en-US" altLang="zh-TW" sz="2400" b="1" i="1">
                        <a:latin typeface="Cambria Math" panose="02040503050406030204" pitchFamily="18" charset="0"/>
                      </a:rPr>
                      <m:t>,</m:t>
                    </m:r>
                  </m:oMath>
                </a14:m>
                <a:endParaRPr lang="en-US" altLang="zh-TW" sz="2400" b="1" dirty="0"/>
              </a:p>
              <a:p>
                <a:r>
                  <a:rPr lang="en-US" altLang="zh-TW" sz="2400" dirty="0"/>
                  <a:t>But not for </a:t>
                </a:r>
                <a14:m>
                  <m:oMath xmlns:m="http://schemas.openxmlformats.org/officeDocument/2006/math">
                    <m:r>
                      <a:rPr lang="en-US" altLang="zh-TW" sz="2400" b="1" i="1">
                        <a:latin typeface="Cambria Math" panose="02040503050406030204" pitchFamily="18" charset="0"/>
                      </a:rPr>
                      <m:t>𝒂</m:t>
                    </m:r>
                  </m:oMath>
                </a14:m>
                <a:r>
                  <a:rPr lang="en-US" altLang="zh-TW" sz="2400" dirty="0"/>
                  <a:t>’ </a:t>
                </a:r>
                <a:endParaRPr lang="zh-TW" altLang="en-US" sz="2400" dirty="0"/>
              </a:p>
            </p:txBody>
          </p:sp>
        </mc:Choice>
        <mc:Fallback xmlns="">
          <p:sp>
            <p:nvSpPr>
              <p:cNvPr id="35" name="文字方塊 34">
                <a:extLst>
                  <a:ext uri="{FF2B5EF4-FFF2-40B4-BE49-F238E27FC236}">
                    <a16:creationId xmlns:a16="http://schemas.microsoft.com/office/drawing/2014/main" id="{14D57A81-C28A-4A92-B277-C3C2695C6625}"/>
                  </a:ext>
                </a:extLst>
              </p:cNvPr>
              <p:cNvSpPr txBox="1">
                <a:spLocks noRot="1" noChangeAspect="1" noMove="1" noResize="1" noEditPoints="1" noAdjustHandles="1" noChangeArrowheads="1" noChangeShapeType="1" noTextEdit="1"/>
              </p:cNvSpPr>
              <p:nvPr/>
            </p:nvSpPr>
            <p:spPr>
              <a:xfrm>
                <a:off x="7457350" y="3477026"/>
                <a:ext cx="2186298" cy="830997"/>
              </a:xfrm>
              <a:prstGeom prst="rect">
                <a:avLst/>
              </a:prstGeom>
              <a:blipFill>
                <a:blip r:embed="rId13"/>
                <a:stretch>
                  <a:fillRect l="-4624" t="-4478"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xmlns="" id="{2336688A-7D40-41AB-B7B5-8C6BA2C4BCE6}"/>
                  </a:ext>
                </a:extLst>
              </p:cNvPr>
              <p:cNvSpPr txBox="1"/>
              <p:nvPr/>
            </p:nvSpPr>
            <p:spPr>
              <a:xfrm>
                <a:off x="2313827" y="5759323"/>
                <a:ext cx="7383101" cy="461665"/>
              </a:xfrm>
              <a:prstGeom prst="rect">
                <a:avLst/>
              </a:prstGeom>
              <a:noFill/>
            </p:spPr>
            <p:txBody>
              <a:bodyPr wrap="square" rtlCol="0">
                <a:spAutoFit/>
              </a:bodyPr>
              <a:lstStyle/>
              <a:p>
                <a:r>
                  <a:rPr lang="en-US" altLang="zh-TW" sz="2400" dirty="0"/>
                  <a:t>Batch normalization make </a:t>
                </a:r>
                <a14:m>
                  <m:oMath xmlns:m="http://schemas.openxmlformats.org/officeDocument/2006/math">
                    <m:r>
                      <a:rPr lang="en-US" altLang="zh-TW" sz="2400" b="1" i="1">
                        <a:latin typeface="Cambria Math" panose="02040503050406030204" pitchFamily="18" charset="0"/>
                      </a:rPr>
                      <m:t>𝒂</m:t>
                    </m:r>
                  </m:oMath>
                </a14:m>
                <a:r>
                  <a:rPr lang="en-US" altLang="zh-TW" sz="2400" dirty="0"/>
                  <a:t> and </a:t>
                </a:r>
                <a14:m>
                  <m:oMath xmlns:m="http://schemas.openxmlformats.org/officeDocument/2006/math">
                    <m:r>
                      <a:rPr lang="en-US" altLang="zh-TW" sz="2400" b="1" i="1">
                        <a:latin typeface="Cambria Math" panose="02040503050406030204" pitchFamily="18" charset="0"/>
                      </a:rPr>
                      <m:t>𝒂</m:t>
                    </m:r>
                  </m:oMath>
                </a14:m>
                <a:r>
                  <a:rPr lang="en-US" altLang="zh-TW" sz="2400" dirty="0"/>
                  <a:t>’ have similar statistics.  </a:t>
                </a:r>
                <a:endParaRPr lang="zh-TW" altLang="en-US" sz="2400" dirty="0"/>
              </a:p>
            </p:txBody>
          </p:sp>
        </mc:Choice>
        <mc:Fallback xmlns="">
          <p:sp>
            <p:nvSpPr>
              <p:cNvPr id="37" name="文字方塊 36">
                <a:extLst>
                  <a:ext uri="{FF2B5EF4-FFF2-40B4-BE49-F238E27FC236}">
                    <a16:creationId xmlns:a16="http://schemas.microsoft.com/office/drawing/2014/main" id="{2336688A-7D40-41AB-B7B5-8C6BA2C4BCE6}"/>
                  </a:ext>
                </a:extLst>
              </p:cNvPr>
              <p:cNvSpPr txBox="1">
                <a:spLocks noRot="1" noChangeAspect="1" noMove="1" noResize="1" noEditPoints="1" noAdjustHandles="1" noChangeArrowheads="1" noChangeShapeType="1" noTextEdit="1"/>
              </p:cNvSpPr>
              <p:nvPr/>
            </p:nvSpPr>
            <p:spPr>
              <a:xfrm>
                <a:off x="2313827" y="5759323"/>
                <a:ext cx="7383101" cy="461665"/>
              </a:xfrm>
              <a:prstGeom prst="rect">
                <a:avLst/>
              </a:prstGeom>
              <a:blipFill>
                <a:blip r:embed="rId14"/>
                <a:stretch>
                  <a:fillRect l="-1375" t="-7895" r="-1718" b="-26316"/>
                </a:stretch>
              </a:blipFill>
            </p:spPr>
            <p:txBody>
              <a:bodyPr/>
              <a:lstStyle/>
              <a:p>
                <a:r>
                  <a:rPr lang="zh-CN" altLang="en-US">
                    <a:noFill/>
                  </a:rPr>
                  <a:t> </a:t>
                </a:r>
              </a:p>
            </p:txBody>
          </p:sp>
        </mc:Fallback>
      </mc:AlternateContent>
      <p:sp>
        <p:nvSpPr>
          <p:cNvPr id="39" name="文字方塊 38">
            <a:extLst>
              <a:ext uri="{FF2B5EF4-FFF2-40B4-BE49-F238E27FC236}">
                <a16:creationId xmlns:a16="http://schemas.microsoft.com/office/drawing/2014/main" xmlns="" id="{AF29F49C-010C-43DB-BEB2-E68A35447288}"/>
              </a:ext>
            </a:extLst>
          </p:cNvPr>
          <p:cNvSpPr txBox="1"/>
          <p:nvPr/>
        </p:nvSpPr>
        <p:spPr>
          <a:xfrm>
            <a:off x="2313826" y="6184770"/>
            <a:ext cx="6772752" cy="461665"/>
          </a:xfrm>
          <a:prstGeom prst="rect">
            <a:avLst/>
          </a:prstGeom>
          <a:noFill/>
        </p:spPr>
        <p:txBody>
          <a:bodyPr wrap="square">
            <a:spAutoFit/>
          </a:bodyPr>
          <a:lstStyle/>
          <a:p>
            <a:pPr eaLnBrk="1" fontAlgn="auto" hangingPunct="1">
              <a:spcBef>
                <a:spcPts val="0"/>
              </a:spcBef>
              <a:spcAft>
                <a:spcPts val="0"/>
              </a:spcAft>
              <a:defRPr/>
            </a:pPr>
            <a:r>
              <a:rPr lang="en-US" altLang="zh-TW" sz="2400" dirty="0"/>
              <a:t>Experimental results do not support the above idea.</a:t>
            </a:r>
            <a:endParaRPr lang="zh-TW" altLang="en-US" sz="2400" dirty="0"/>
          </a:p>
        </p:txBody>
      </p:sp>
    </p:spTree>
    <p:extLst>
      <p:ext uri="{BB962C8B-B14F-4D97-AF65-F5344CB8AC3E}">
        <p14:creationId xmlns:p14="http://schemas.microsoft.com/office/powerpoint/2010/main" val="7563686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7" grpId="0"/>
      <p:bldP spid="21" grpId="0" animBg="1"/>
      <p:bldP spid="22" grpId="0" animBg="1"/>
      <p:bldP spid="23" grpId="0" animBg="1"/>
      <p:bldP spid="24" grpId="0" animBg="1"/>
      <p:bldP spid="25" grpId="0" animBg="1"/>
      <p:bldP spid="29" grpId="0"/>
      <p:bldP spid="34" grpId="0"/>
      <p:bldP spid="35" grpId="0"/>
      <p:bldP spid="37" grpId="0"/>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65EC045F-F229-48D3-BD07-749D841F59A3}"/>
              </a:ext>
            </a:extLst>
          </p:cNvPr>
          <p:cNvSpPr>
            <a:spLocks noGrp="1"/>
          </p:cNvSpPr>
          <p:nvPr>
            <p:ph type="title"/>
          </p:nvPr>
        </p:nvSpPr>
        <p:spPr/>
        <p:txBody>
          <a:bodyPr/>
          <a:lstStyle/>
          <a:p>
            <a:r>
              <a:rPr lang="en-US" altLang="zh-TW" dirty="0"/>
              <a:t>Internal Covariate Shift?</a:t>
            </a:r>
            <a:endParaRPr lang="zh-TW" altLang="en-US" dirty="0"/>
          </a:p>
        </p:txBody>
      </p:sp>
      <p:sp>
        <p:nvSpPr>
          <p:cNvPr id="4" name="投影片編號版面配置區 3">
            <a:extLst>
              <a:ext uri="{FF2B5EF4-FFF2-40B4-BE49-F238E27FC236}">
                <a16:creationId xmlns:a16="http://schemas.microsoft.com/office/drawing/2014/main" xmlns="" id="{3B38C9EB-0CE9-4828-8FB2-377DC416F239}"/>
              </a:ext>
            </a:extLst>
          </p:cNvPr>
          <p:cNvSpPr>
            <a:spLocks noGrp="1"/>
          </p:cNvSpPr>
          <p:nvPr>
            <p:ph type="sldNum" sz="quarter" idx="4294967295"/>
          </p:nvPr>
        </p:nvSpPr>
        <p:spPr>
          <a:xfrm>
            <a:off x="9448800" y="6356350"/>
            <a:ext cx="2743200" cy="365125"/>
          </a:xfrm>
          <a:prstGeom prst="rect">
            <a:avLst/>
          </a:prstGeom>
        </p:spPr>
        <p:txBody>
          <a:bodyPr/>
          <a:lstStyle/>
          <a:p>
            <a:fld id="{EA6D0A2A-D507-42C8-BDC2-E837BE766BFD}" type="slidenum">
              <a:rPr lang="zh-TW" altLang="en-US" smtClean="0"/>
              <a:t>25</a:t>
            </a:fld>
            <a:endParaRPr lang="zh-TW" altLang="en-US"/>
          </a:p>
        </p:txBody>
      </p:sp>
      <p:sp>
        <p:nvSpPr>
          <p:cNvPr id="5" name="文字方塊 4">
            <a:extLst>
              <a:ext uri="{FF2B5EF4-FFF2-40B4-BE49-F238E27FC236}">
                <a16:creationId xmlns:a16="http://schemas.microsoft.com/office/drawing/2014/main" xmlns="" id="{6854FE1D-9637-4027-A14A-A0B21035319A}"/>
              </a:ext>
            </a:extLst>
          </p:cNvPr>
          <p:cNvSpPr txBox="1"/>
          <p:nvPr/>
        </p:nvSpPr>
        <p:spPr>
          <a:xfrm>
            <a:off x="2152650" y="1276980"/>
            <a:ext cx="6858000" cy="461665"/>
          </a:xfrm>
          <a:prstGeom prst="rect">
            <a:avLst/>
          </a:prstGeom>
          <a:noFill/>
        </p:spPr>
        <p:txBody>
          <a:bodyPr wrap="square">
            <a:spAutoFit/>
          </a:bodyPr>
          <a:lstStyle/>
          <a:p>
            <a:pPr algn="l"/>
            <a:r>
              <a:rPr lang="en-US" altLang="zh-TW" sz="2400" dirty="0">
                <a:solidFill>
                  <a:srgbClr val="000000"/>
                </a:solidFill>
              </a:rPr>
              <a:t>How Does Batch Normalization Help Optimization?</a:t>
            </a:r>
          </a:p>
        </p:txBody>
      </p:sp>
      <p:sp>
        <p:nvSpPr>
          <p:cNvPr id="6" name="文字方塊 5">
            <a:extLst>
              <a:ext uri="{FF2B5EF4-FFF2-40B4-BE49-F238E27FC236}">
                <a16:creationId xmlns:a16="http://schemas.microsoft.com/office/drawing/2014/main" xmlns="" id="{9DAFFBCB-A5E6-47A1-A4F0-BD9D6E88F43B}"/>
              </a:ext>
            </a:extLst>
          </p:cNvPr>
          <p:cNvSpPr txBox="1"/>
          <p:nvPr/>
        </p:nvSpPr>
        <p:spPr>
          <a:xfrm>
            <a:off x="6724650" y="1688913"/>
            <a:ext cx="3524896" cy="369332"/>
          </a:xfrm>
          <a:prstGeom prst="rect">
            <a:avLst/>
          </a:prstGeom>
          <a:noFill/>
        </p:spPr>
        <p:txBody>
          <a:bodyPr wrap="square">
            <a:spAutoFit/>
          </a:bodyPr>
          <a:lstStyle/>
          <a:p>
            <a:r>
              <a:rPr lang="zh-TW" altLang="en-US" dirty="0"/>
              <a:t>https://arxiv.org/abs/1805.11604</a:t>
            </a:r>
          </a:p>
        </p:txBody>
      </p:sp>
      <p:grpSp>
        <p:nvGrpSpPr>
          <p:cNvPr id="45" name="群組 44">
            <a:extLst>
              <a:ext uri="{FF2B5EF4-FFF2-40B4-BE49-F238E27FC236}">
                <a16:creationId xmlns:a16="http://schemas.microsoft.com/office/drawing/2014/main" xmlns="" id="{2D04BBC2-AE40-44A1-8115-7D35A271BA7E}"/>
              </a:ext>
            </a:extLst>
          </p:cNvPr>
          <p:cNvGrpSpPr/>
          <p:nvPr/>
        </p:nvGrpSpPr>
        <p:grpSpPr>
          <a:xfrm>
            <a:off x="1694670" y="3201471"/>
            <a:ext cx="8802660" cy="731017"/>
            <a:chOff x="1059543" y="3298285"/>
            <a:chExt cx="7097486" cy="589411"/>
          </a:xfrm>
        </p:grpSpPr>
        <p:pic>
          <p:nvPicPr>
            <p:cNvPr id="37" name="圖片 36">
              <a:extLst>
                <a:ext uri="{FF2B5EF4-FFF2-40B4-BE49-F238E27FC236}">
                  <a16:creationId xmlns:a16="http://schemas.microsoft.com/office/drawing/2014/main" xmlns="" id="{DD69060C-314D-45F4-81E8-CAE8AF2063A5}"/>
                </a:ext>
              </a:extLst>
            </p:cNvPr>
            <p:cNvPicPr>
              <a:picLocks noChangeAspect="1"/>
            </p:cNvPicPr>
            <p:nvPr/>
          </p:nvPicPr>
          <p:blipFill>
            <a:blip r:embed="rId3"/>
            <a:stretch>
              <a:fillRect/>
            </a:stretch>
          </p:blipFill>
          <p:spPr>
            <a:xfrm>
              <a:off x="1059543" y="3298285"/>
              <a:ext cx="7097486" cy="589411"/>
            </a:xfrm>
            <a:prstGeom prst="rect">
              <a:avLst/>
            </a:prstGeom>
          </p:spPr>
        </p:pic>
        <p:cxnSp>
          <p:nvCxnSpPr>
            <p:cNvPr id="39" name="直線接點 38">
              <a:extLst>
                <a:ext uri="{FF2B5EF4-FFF2-40B4-BE49-F238E27FC236}">
                  <a16:creationId xmlns:a16="http://schemas.microsoft.com/office/drawing/2014/main" xmlns="" id="{88BB2528-ED61-4369-89A1-6C24C21916DD}"/>
                </a:ext>
              </a:extLst>
            </p:cNvPr>
            <p:cNvCxnSpPr>
              <a:cxnSpLocks/>
            </p:cNvCxnSpPr>
            <p:nvPr/>
          </p:nvCxnSpPr>
          <p:spPr>
            <a:xfrm>
              <a:off x="1891393" y="3679981"/>
              <a:ext cx="9697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xmlns="" id="{F78AE766-611C-45F2-B3CB-E843626BA227}"/>
              </a:ext>
            </a:extLst>
          </p:cNvPr>
          <p:cNvGrpSpPr/>
          <p:nvPr/>
        </p:nvGrpSpPr>
        <p:grpSpPr>
          <a:xfrm>
            <a:off x="2457450" y="4645867"/>
            <a:ext cx="4572000" cy="523220"/>
            <a:chOff x="1059543" y="4494746"/>
            <a:chExt cx="4572000" cy="523220"/>
          </a:xfrm>
        </p:grpSpPr>
        <p:sp>
          <p:nvSpPr>
            <p:cNvPr id="41" name="文字方塊 40">
              <a:extLst>
                <a:ext uri="{FF2B5EF4-FFF2-40B4-BE49-F238E27FC236}">
                  <a16:creationId xmlns:a16="http://schemas.microsoft.com/office/drawing/2014/main" xmlns="" id="{F7CBB4E5-ABE0-4991-BA2F-8CF4B8B54708}"/>
                </a:ext>
              </a:extLst>
            </p:cNvPr>
            <p:cNvSpPr txBox="1"/>
            <p:nvPr/>
          </p:nvSpPr>
          <p:spPr>
            <a:xfrm>
              <a:off x="1059543" y="4494746"/>
              <a:ext cx="4572000" cy="523220"/>
            </a:xfrm>
            <a:prstGeom prst="rect">
              <a:avLst/>
            </a:prstGeom>
            <a:noFill/>
          </p:spPr>
          <p:txBody>
            <a:bodyPr wrap="square">
              <a:spAutoFit/>
            </a:bodyPr>
            <a:lstStyle/>
            <a:p>
              <a:r>
                <a:rPr lang="zh-TW" altLang="en-US" sz="2800" dirty="0"/>
                <a:t>serendipitous</a:t>
              </a:r>
            </a:p>
          </p:txBody>
        </p:sp>
        <p:sp>
          <p:nvSpPr>
            <p:cNvPr id="42" name="文字方塊 41">
              <a:extLst>
                <a:ext uri="{FF2B5EF4-FFF2-40B4-BE49-F238E27FC236}">
                  <a16:creationId xmlns:a16="http://schemas.microsoft.com/office/drawing/2014/main" xmlns="" id="{6DDACB2D-B1FC-477B-9962-CA646E5EECA4}"/>
                </a:ext>
              </a:extLst>
            </p:cNvPr>
            <p:cNvSpPr txBox="1"/>
            <p:nvPr/>
          </p:nvSpPr>
          <p:spPr>
            <a:xfrm>
              <a:off x="3219449" y="4494746"/>
              <a:ext cx="1676401" cy="523220"/>
            </a:xfrm>
            <a:prstGeom prst="rect">
              <a:avLst/>
            </a:prstGeom>
            <a:noFill/>
          </p:spPr>
          <p:txBody>
            <a:bodyPr wrap="square">
              <a:spAutoFit/>
            </a:bodyPr>
            <a:lstStyle/>
            <a:p>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偶然的</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grpSp>
      <p:sp>
        <p:nvSpPr>
          <p:cNvPr id="43" name="文字方塊 42">
            <a:extLst>
              <a:ext uri="{FF2B5EF4-FFF2-40B4-BE49-F238E27FC236}">
                <a16:creationId xmlns:a16="http://schemas.microsoft.com/office/drawing/2014/main" xmlns="" id="{969920F8-22E5-4FF4-9F95-80C9C03E2D65}"/>
              </a:ext>
            </a:extLst>
          </p:cNvPr>
          <p:cNvSpPr txBox="1"/>
          <p:nvPr/>
        </p:nvSpPr>
        <p:spPr>
          <a:xfrm>
            <a:off x="1694670" y="2261433"/>
            <a:ext cx="8096896" cy="830997"/>
          </a:xfrm>
          <a:prstGeom prst="rect">
            <a:avLst/>
          </a:prstGeom>
          <a:noFill/>
        </p:spPr>
        <p:txBody>
          <a:bodyPr wrap="square">
            <a:spAutoFit/>
          </a:bodyPr>
          <a:lstStyle/>
          <a:p>
            <a:pPr eaLnBrk="1" fontAlgn="auto" hangingPunct="1">
              <a:spcBef>
                <a:spcPts val="0"/>
              </a:spcBef>
              <a:spcAft>
                <a:spcPts val="0"/>
              </a:spcAft>
              <a:defRPr/>
            </a:pPr>
            <a:r>
              <a:rPr lang="en-US" altLang="zh-TW" sz="2400" dirty="0"/>
              <a:t>Experimental results</a:t>
            </a:r>
            <a:r>
              <a:rPr lang="zh-TW" altLang="en-US" sz="2400" dirty="0"/>
              <a:t> </a:t>
            </a:r>
            <a:r>
              <a:rPr lang="en-US" altLang="zh-TW" sz="2400" dirty="0"/>
              <a:t>(and theoretically analysis) support batch normalization change the landscape of error surface.</a:t>
            </a:r>
            <a:endParaRPr lang="zh-TW" altLang="en-US" sz="2400" dirty="0"/>
          </a:p>
        </p:txBody>
      </p:sp>
      <p:pic>
        <p:nvPicPr>
          <p:cNvPr id="1026" name="Picture 2" descr="意外發現並成功找出方法大量生產盤尼西林的弗萊明教授，盤尼西林雖並非人類首隻廣泛利用的抗生素，但盤尼西林影響深遠，知名度遠比首隻發明並使用的磺胺更要高。（網絡圖片）">
            <a:extLst>
              <a:ext uri="{FF2B5EF4-FFF2-40B4-BE49-F238E27FC236}">
                <a16:creationId xmlns:a16="http://schemas.microsoft.com/office/drawing/2014/main" xmlns="" id="{B452D4D4-33C1-46DC-AF66-B1BD7FB22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523" y="4472294"/>
            <a:ext cx="2726680" cy="1724057"/>
          </a:xfrm>
          <a:prstGeom prst="rect">
            <a:avLst/>
          </a:prstGeom>
          <a:noFill/>
          <a:extLst>
            <a:ext uri="{909E8E84-426E-40DD-AFC4-6F175D3DCCD1}">
              <a14:hiddenFill xmlns:a14="http://schemas.microsoft.com/office/drawing/2010/main">
                <a:solidFill>
                  <a:srgbClr val="FFFFFF"/>
                </a:solidFill>
              </a14:hiddenFill>
            </a:ext>
          </a:extLst>
        </p:spPr>
      </p:pic>
      <p:sp>
        <p:nvSpPr>
          <p:cNvPr id="49" name="文字方塊 48">
            <a:extLst>
              <a:ext uri="{FF2B5EF4-FFF2-40B4-BE49-F238E27FC236}">
                <a16:creationId xmlns:a16="http://schemas.microsoft.com/office/drawing/2014/main" xmlns="" id="{EFA0F40E-3684-4B4B-84CB-3D6AC9E133E7}"/>
              </a:ext>
            </a:extLst>
          </p:cNvPr>
          <p:cNvSpPr txBox="1"/>
          <p:nvPr/>
        </p:nvSpPr>
        <p:spPr>
          <a:xfrm>
            <a:off x="5406478" y="5690033"/>
            <a:ext cx="4572000" cy="461665"/>
          </a:xfrm>
          <a:prstGeom prst="rect">
            <a:avLst/>
          </a:prstGeom>
          <a:noFill/>
        </p:spPr>
        <p:txBody>
          <a:bodyPr wrap="square">
            <a:spAutoFit/>
          </a:bodyPr>
          <a:lstStyle/>
          <a:p>
            <a:r>
              <a:rPr lang="en-US" altLang="zh-TW" sz="2400" dirty="0">
                <a:solidFill>
                  <a:srgbClr val="4D5156"/>
                </a:solidFill>
                <a:latin typeface="arial" panose="020B0604020202020204" pitchFamily="34" charset="0"/>
              </a:rPr>
              <a:t>penicillin</a:t>
            </a:r>
            <a:endParaRPr lang="zh-TW" altLang="en-US" sz="2400" dirty="0"/>
          </a:p>
        </p:txBody>
      </p:sp>
    </p:spTree>
    <p:extLst>
      <p:ext uri="{BB962C8B-B14F-4D97-AF65-F5344CB8AC3E}">
        <p14:creationId xmlns:p14="http://schemas.microsoft.com/office/powerpoint/2010/main" val="483424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预训练 </a:t>
            </a:r>
            <a:endParaRPr kumimoji="1" lang="zh-CN" altLang="en-US" dirty="0"/>
          </a:p>
        </p:txBody>
      </p:sp>
      <p:sp>
        <p:nvSpPr>
          <p:cNvPr id="3" name="内容占位符 2"/>
          <p:cNvSpPr>
            <a:spLocks noGrp="1"/>
          </p:cNvSpPr>
          <p:nvPr>
            <p:ph sz="quarter" idx="10"/>
          </p:nvPr>
        </p:nvSpPr>
        <p:spPr>
          <a:xfrm>
            <a:off x="630237" y="1147763"/>
            <a:ext cx="11202099" cy="5237271"/>
          </a:xfrm>
        </p:spPr>
        <p:txBody>
          <a:bodyPr/>
          <a:lstStyle/>
          <a:p>
            <a:r>
              <a:rPr lang="zh-CN" altLang="zh-CN" dirty="0"/>
              <a:t>预训练（</a:t>
            </a:r>
            <a:r>
              <a:rPr lang="en-US" altLang="zh-CN" dirty="0"/>
              <a:t>pre-training</a:t>
            </a:r>
            <a:r>
              <a:rPr lang="zh-CN" altLang="zh-CN" dirty="0"/>
              <a:t>）是一种非常有效的神经网络的初始化方法。</a:t>
            </a:r>
            <a:endParaRPr lang="en-US" altLang="zh-CN" dirty="0"/>
          </a:p>
          <a:p>
            <a:r>
              <a:rPr lang="zh-CN" altLang="zh-CN" dirty="0"/>
              <a:t>非监督</a:t>
            </a:r>
            <a:r>
              <a:rPr lang="zh-CN" altLang="en-US" dirty="0"/>
              <a:t>：</a:t>
            </a:r>
            <a:r>
              <a:rPr lang="zh-CN" altLang="zh-CN" dirty="0"/>
              <a:t>贪心地逐层训练自编码器得到初始权重，然后再做细调</a:t>
            </a:r>
            <a:r>
              <a:rPr lang="zh-CN" altLang="en-US" dirty="0"/>
              <a:t>（不再常用）</a:t>
            </a:r>
            <a:endParaRPr lang="en-US" altLang="zh-CN" dirty="0"/>
          </a:p>
          <a:p>
            <a:r>
              <a:rPr lang="zh-CN" altLang="zh-CN" dirty="0"/>
              <a:t>类似问题中已经训练好的模型</a:t>
            </a:r>
            <a:endParaRPr lang="en-US" altLang="zh-CN" dirty="0"/>
          </a:p>
          <a:p>
            <a:pPr lvl="1"/>
            <a:r>
              <a:rPr lang="zh-CN" altLang="en-US" dirty="0"/>
              <a:t> </a:t>
            </a:r>
            <a:r>
              <a:rPr lang="zh-CN" altLang="zh-CN" dirty="0"/>
              <a:t>若数据集与预训练模型采用的训练数据集非常相似，且新数据集较小，只要在预训练模型最顶层输出特征上再训练一个线性分类器即可</a:t>
            </a:r>
            <a:endParaRPr lang="en-US" altLang="zh-CN" dirty="0"/>
          </a:p>
          <a:p>
            <a:pPr lvl="1"/>
            <a:r>
              <a:rPr lang="zh-CN" altLang="en-US" dirty="0"/>
              <a:t> </a:t>
            </a:r>
            <a:r>
              <a:rPr lang="zh-CN" altLang="zh-CN" dirty="0"/>
              <a:t>若新数据集较大，可以使用一个较小的学习速率对预训练模型的最后几个顶层进行调优。</a:t>
            </a:r>
            <a:endParaRPr lang="en-US" altLang="zh-CN" dirty="0"/>
          </a:p>
          <a:p>
            <a:pPr lvl="1"/>
            <a:r>
              <a:rPr lang="zh-CN" altLang="en-US" dirty="0"/>
              <a:t> </a:t>
            </a:r>
            <a:r>
              <a:rPr lang="zh-CN" altLang="zh-CN" dirty="0"/>
              <a:t>如果新数据集与预训练模型采用的训练数据集相差较大但拥有足够多的数据，则需要对网络的多个层进行调优，同样也要使用较小的学习速率。</a:t>
            </a:r>
            <a:endParaRPr lang="en-US" altLang="zh-CN" dirty="0"/>
          </a:p>
          <a:p>
            <a:pPr lvl="1"/>
            <a:r>
              <a:rPr lang="zh-CN" altLang="en-US" dirty="0"/>
              <a:t> </a:t>
            </a:r>
            <a:r>
              <a:rPr lang="zh-CN" altLang="zh-CN" dirty="0"/>
              <a:t>最坏的情况是新数据集不仅较小，而且与原始数据集相差较大，此时基于较为靠前的特征层就使用</a:t>
            </a:r>
            <a:r>
              <a:rPr lang="en-US" altLang="zh-CN" dirty="0"/>
              <a:t>SVM</a:t>
            </a:r>
            <a:r>
              <a:rPr lang="zh-CN" altLang="zh-CN" dirty="0"/>
              <a:t>分类器可能是相对较好的方案 </a:t>
            </a:r>
            <a:r>
              <a:rPr lang="zh-CN" altLang="en-US" dirty="0"/>
              <a:t>。</a:t>
            </a:r>
            <a:endParaRPr kumimoji="1" lang="zh-CN" altLang="en-US" dirty="0"/>
          </a:p>
        </p:txBody>
      </p:sp>
    </p:spTree>
    <p:extLst>
      <p:ext uri="{BB962C8B-B14F-4D97-AF65-F5344CB8AC3E}">
        <p14:creationId xmlns:p14="http://schemas.microsoft.com/office/powerpoint/2010/main" val="2730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模型初始化建议</a:t>
            </a:r>
          </a:p>
        </p:txBody>
      </p:sp>
      <p:sp>
        <p:nvSpPr>
          <p:cNvPr id="3" name="内容占位符 2"/>
          <p:cNvSpPr>
            <a:spLocks noGrp="1"/>
          </p:cNvSpPr>
          <p:nvPr>
            <p:ph sz="quarter" idx="10"/>
          </p:nvPr>
        </p:nvSpPr>
        <p:spPr/>
        <p:txBody>
          <a:bodyPr/>
          <a:lstStyle/>
          <a:p>
            <a:pPr lvl="0"/>
            <a:r>
              <a:rPr lang="zh-CN" altLang="zh-CN" dirty="0"/>
              <a:t>使用</a:t>
            </a:r>
            <a:r>
              <a:rPr lang="en-US" altLang="zh-CN" dirty="0"/>
              <a:t> ReLU</a:t>
            </a:r>
            <a:r>
              <a:rPr lang="zh-CN" altLang="zh-CN" dirty="0"/>
              <a:t>（无</a:t>
            </a:r>
            <a:r>
              <a:rPr lang="en-US" altLang="zh-CN" dirty="0"/>
              <a:t>BN</a:t>
            </a:r>
            <a:r>
              <a:rPr lang="zh-CN" altLang="zh-CN" dirty="0"/>
              <a:t>） 激活函数时，最好选用</a:t>
            </a:r>
            <a:r>
              <a:rPr lang="en-US" altLang="zh-CN" dirty="0"/>
              <a:t> He </a:t>
            </a:r>
            <a:r>
              <a:rPr lang="zh-CN" altLang="zh-CN" dirty="0"/>
              <a:t>初始化方法，将参数初始化为服从高斯分布或者均匀分布的较小随机数。</a:t>
            </a:r>
          </a:p>
          <a:p>
            <a:pPr lvl="0"/>
            <a:r>
              <a:rPr lang="zh-CN" altLang="zh-CN" dirty="0"/>
              <a:t>使用</a:t>
            </a:r>
            <a:r>
              <a:rPr lang="en-US" altLang="zh-CN" dirty="0"/>
              <a:t> BN </a:t>
            </a:r>
            <a:r>
              <a:rPr lang="zh-CN" altLang="zh-CN" dirty="0"/>
              <a:t>时，减少了网络对参数初始值尺度的依赖，此时使用较小的标准差（如</a:t>
            </a:r>
            <a:r>
              <a:rPr lang="en-US" altLang="zh-CN" dirty="0"/>
              <a:t>0.01</a:t>
            </a:r>
            <a:r>
              <a:rPr lang="zh-CN" altLang="zh-CN" dirty="0"/>
              <a:t>）的高斯分布进行初始化即可。</a:t>
            </a:r>
          </a:p>
          <a:p>
            <a:pPr lvl="0"/>
            <a:r>
              <a:rPr lang="zh-CN" altLang="zh-CN" dirty="0"/>
              <a:t>借助预训练模型中参数作为新任务参数初始化的方式也是一种简便易行且十分有效的模型参数初始化方法。</a:t>
            </a:r>
          </a:p>
        </p:txBody>
      </p:sp>
    </p:spTree>
    <p:extLst>
      <p:ext uri="{BB962C8B-B14F-4D97-AF65-F5344CB8AC3E}">
        <p14:creationId xmlns:p14="http://schemas.microsoft.com/office/powerpoint/2010/main" val="1002808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自适应梯度方向（动量法）</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自适应学习率</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参数初始</a:t>
            </a:r>
            <a:r>
              <a:rPr kumimoji="1" lang="zh-CN" altLang="en-US" sz="2400" kern="1200" dirty="0" smtClean="0">
                <a:solidFill>
                  <a:schemeClr val="bg1">
                    <a:lumMod val="65000"/>
                  </a:schemeClr>
                </a:solidFill>
                <a:latin typeface="Microsoft YaHei" charset="-122"/>
                <a:ea typeface="Microsoft YaHei" charset="-122"/>
                <a:cs typeface="Microsoft YaHei" charset="-122"/>
              </a:rPr>
              <a:t>化</a:t>
            </a:r>
            <a:endParaRPr kumimoji="1" lang="en-US" altLang="zh-CN" sz="2400" kern="1200" dirty="0" smtClean="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chemeClr val="bg1">
                    <a:lumMod val="65000"/>
                  </a:schemeClr>
                </a:solidFill>
                <a:latin typeface="Microsoft YaHei" charset="-122"/>
                <a:ea typeface="Microsoft YaHei" charset="-122"/>
                <a:cs typeface="Microsoft YaHei" charset="-122"/>
              </a:rPr>
              <a:t>批正规化</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rgbClr val="002060"/>
                </a:solidFill>
                <a:latin typeface="Microsoft YaHei" charset="-122"/>
                <a:ea typeface="Microsoft YaHei" charset="-122"/>
                <a:cs typeface="Microsoft YaHei" charset="-122"/>
              </a:rPr>
              <a:t>跳跃连接</a:t>
            </a:r>
            <a:endParaRPr kumimoji="1" lang="en-US" altLang="zh-CN" sz="2400" kern="1200" dirty="0">
              <a:solidFill>
                <a:srgbClr val="002060"/>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68196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237" y="221035"/>
            <a:ext cx="9949089" cy="548367"/>
          </a:xfrm>
        </p:spPr>
        <p:txBody>
          <a:bodyPr/>
          <a:lstStyle/>
          <a:p>
            <a:r>
              <a:rPr lang="zh-CN" altLang="en-US" dirty="0" smtClean="0"/>
              <a:t>模型的深度</a:t>
            </a:r>
            <a:endParaRPr kumimoji="1" lang="zh-CN" altLang="en-US" dirty="0"/>
          </a:p>
        </p:txBody>
      </p:sp>
      <p:sp>
        <p:nvSpPr>
          <p:cNvPr id="3" name="内容占位符 2"/>
          <p:cNvSpPr>
            <a:spLocks noGrp="1"/>
          </p:cNvSpPr>
          <p:nvPr>
            <p:ph sz="quarter" idx="10"/>
          </p:nvPr>
        </p:nvSpPr>
        <p:spPr/>
        <p:txBody>
          <a:bodyPr/>
          <a:lstStyle/>
          <a:p>
            <a:r>
              <a:rPr lang="en-US" altLang="zh-CN" dirty="0" smtClean="0"/>
              <a:t> </a:t>
            </a:r>
            <a:endParaRPr kumimoji="1" lang="zh-CN" altLang="en-US" dirty="0"/>
          </a:p>
        </p:txBody>
      </p:sp>
      <p:pic>
        <p:nvPicPr>
          <p:cNvPr id="1026" name="Picture 2" descr="https://img-blog.csdn.net/20180903100116718?watermark/2/text/aHR0cHM6Ly9ibG9nLmNzZG4ubmV0L2NoZW55dXBpbmczMzM=/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540" y="911279"/>
            <a:ext cx="9646920" cy="571023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456433" y="6003691"/>
            <a:ext cx="2304288" cy="523220"/>
          </a:xfrm>
          <a:prstGeom prst="rect">
            <a:avLst/>
          </a:prstGeom>
          <a:solidFill>
            <a:schemeClr val="bg1"/>
          </a:solidFill>
        </p:spPr>
        <p:txBody>
          <a:bodyPr wrap="square" rtlCol="0">
            <a:spAutoFit/>
          </a:bodyPr>
          <a:lstStyle/>
          <a:p>
            <a:r>
              <a:rPr kumimoji="1" lang="zh-CN" altLang="en-US" sz="2800" dirty="0" smtClean="0">
                <a:latin typeface="Microsoft YaHei" charset="-122"/>
                <a:ea typeface="Microsoft YaHei" charset="-122"/>
                <a:cs typeface="Microsoft YaHei" charset="-122"/>
              </a:rPr>
              <a:t>能</a:t>
            </a:r>
            <a:r>
              <a:rPr kumimoji="1" lang="zh-CN" altLang="en-US" sz="2800" smtClean="0">
                <a:latin typeface="Microsoft YaHei" charset="-122"/>
                <a:ea typeface="Microsoft YaHei" charset="-122"/>
                <a:cs typeface="Microsoft YaHei" charset="-122"/>
              </a:rPr>
              <a:t>更深吗？                                         </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3857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小批量</a:t>
            </a:r>
            <a:r>
              <a:rPr kumimoji="1" lang="ja-JP" altLang="en-US" sz="2400" kern="1200" dirty="0">
                <a:solidFill>
                  <a:srgbClr val="09405E"/>
                </a:solidFill>
                <a:latin typeface="Microsoft YaHei" charset="-122"/>
                <a:ea typeface="Microsoft YaHei" charset="-122"/>
                <a:cs typeface="Microsoft YaHei" charset="-122"/>
              </a:rPr>
              <a:t>随机</a:t>
            </a:r>
            <a:r>
              <a:rPr kumimoji="1" lang="zh-CN" altLang="en-US" sz="2400" kern="1200" dirty="0">
                <a:solidFill>
                  <a:srgbClr val="09405E"/>
                </a:solidFill>
                <a:latin typeface="Microsoft YaHei" charset="-122"/>
                <a:ea typeface="Microsoft YaHei" charset="-122"/>
                <a:cs typeface="Microsoft YaHei" charset="-122"/>
              </a:rPr>
              <a:t>梯度下降</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自适应梯度方向（动量法）</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自适应学习率</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a:t>
            </a:r>
            <a:r>
              <a:rPr kumimoji="1" lang="zh-CN" altLang="en-US" sz="2400" kern="1200" dirty="0" smtClean="0">
                <a:solidFill>
                  <a:srgbClr val="09405E"/>
                </a:solidFill>
                <a:latin typeface="Microsoft YaHei" charset="-122"/>
                <a:ea typeface="Microsoft YaHei" charset="-122"/>
                <a:cs typeface="Microsoft YaHei" charset="-122"/>
              </a:rPr>
              <a:t>化</a:t>
            </a:r>
            <a:endParaRPr kumimoji="1" lang="en-US" altLang="zh-CN" sz="2400" kern="1200" dirty="0" smtClean="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rgbClr val="09405E"/>
                </a:solidFill>
                <a:latin typeface="Microsoft YaHei" charset="-122"/>
                <a:ea typeface="Microsoft YaHei" charset="-122"/>
                <a:cs typeface="Microsoft YaHei" charset="-122"/>
              </a:rPr>
              <a:t>批正规化</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rgbClr val="09405E"/>
                </a:solidFill>
                <a:latin typeface="Microsoft YaHei" charset="-122"/>
                <a:ea typeface="Microsoft YaHei" charset="-122"/>
                <a:cs typeface="Microsoft YaHei" charset="-122"/>
              </a:rPr>
              <a:t>跳跃连接</a:t>
            </a:r>
            <a:endParaRPr kumimoji="1" lang="en-US" altLang="zh-CN" sz="2400" kern="1200" dirty="0">
              <a:solidFill>
                <a:srgbClr val="09405E"/>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555609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模型的深度</a:t>
            </a:r>
            <a:endParaRPr kumimoji="1" lang="zh-CN" altLang="en-US" dirty="0"/>
          </a:p>
        </p:txBody>
      </p:sp>
      <p:sp>
        <p:nvSpPr>
          <p:cNvPr id="3" name="内容占位符 2"/>
          <p:cNvSpPr>
            <a:spLocks noGrp="1"/>
          </p:cNvSpPr>
          <p:nvPr>
            <p:ph sz="quarter" idx="10"/>
          </p:nvPr>
        </p:nvSpPr>
        <p:spPr/>
        <p:txBody>
          <a:bodyPr/>
          <a:lstStyle/>
          <a:p>
            <a:r>
              <a:rPr lang="zh-CN" altLang="en-US" dirty="0" smtClean="0"/>
              <a:t>退化：</a:t>
            </a:r>
            <a:r>
              <a:rPr lang="zh-CN" altLang="zh-CN" dirty="0" smtClean="0"/>
              <a:t>深度</a:t>
            </a:r>
            <a:r>
              <a:rPr lang="en-US" altLang="zh-CN" dirty="0"/>
              <a:t>CNN</a:t>
            </a:r>
            <a:r>
              <a:rPr lang="zh-CN" altLang="zh-CN" dirty="0"/>
              <a:t>网络达到一定深度后再一味地增加层数并不能带来进一步的分类性能提高 </a:t>
            </a: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1224506" y="2277536"/>
            <a:ext cx="9016774" cy="3501472"/>
          </a:xfrm>
          <a:prstGeom prst="rect">
            <a:avLst/>
          </a:prstGeom>
        </p:spPr>
      </p:pic>
      <p:sp>
        <p:nvSpPr>
          <p:cNvPr id="5" name="矩形 4"/>
          <p:cNvSpPr/>
          <p:nvPr/>
        </p:nvSpPr>
        <p:spPr>
          <a:xfrm>
            <a:off x="1183252" y="5779008"/>
            <a:ext cx="6647974" cy="523220"/>
          </a:xfrm>
          <a:prstGeom prst="rect">
            <a:avLst/>
          </a:prstGeom>
        </p:spPr>
        <p:txBody>
          <a:bodyPr wrap="none">
            <a:spAutoFit/>
          </a:bodyPr>
          <a:lstStyle/>
          <a:p>
            <a:r>
              <a:rPr lang="zh-CN" altLang="en-US" sz="2800" smtClean="0">
                <a:solidFill>
                  <a:srgbClr val="C00000"/>
                </a:solidFill>
                <a:latin typeface="Microsoft YaHei" charset="-122"/>
                <a:ea typeface="Microsoft YaHei" charset="-122"/>
                <a:cs typeface="Microsoft YaHei" charset="-122"/>
              </a:rPr>
              <a:t>主要原因：梯度</a:t>
            </a:r>
            <a:r>
              <a:rPr lang="zh-CN" altLang="en-US" sz="2800">
                <a:solidFill>
                  <a:srgbClr val="C00000"/>
                </a:solidFill>
                <a:latin typeface="Microsoft YaHei" charset="-122"/>
                <a:ea typeface="Microsoft YaHei" charset="-122"/>
                <a:cs typeface="Microsoft YaHei" charset="-122"/>
              </a:rPr>
              <a:t>在传播过程中会逐渐消失</a:t>
            </a:r>
          </a:p>
        </p:txBody>
      </p:sp>
      <p:sp>
        <p:nvSpPr>
          <p:cNvPr id="6" name="矩形 5"/>
          <p:cNvSpPr/>
          <p:nvPr/>
        </p:nvSpPr>
        <p:spPr>
          <a:xfrm>
            <a:off x="7265927" y="4337796"/>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sp>
        <p:nvSpPr>
          <p:cNvPr id="7" name="矩形 6"/>
          <p:cNvSpPr/>
          <p:nvPr/>
        </p:nvSpPr>
        <p:spPr>
          <a:xfrm>
            <a:off x="3636954" y="2469489"/>
            <a:ext cx="141577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400" smtClean="0">
                <a:latin typeface="Microsoft YaHei" charset="-122"/>
                <a:ea typeface="Microsoft YaHei" charset="-122"/>
                <a:cs typeface="Microsoft YaHei" charset="-122"/>
              </a:rPr>
              <a:t>没训练好</a:t>
            </a:r>
            <a:endParaRPr lang="zh-TW" altLang="en-US" sz="2400" dirty="0">
              <a:latin typeface="Microsoft YaHei" charset="-122"/>
              <a:ea typeface="Microsoft YaHei" charset="-122"/>
              <a:cs typeface="Microsoft YaHei" charset="-122"/>
            </a:endParaRPr>
          </a:p>
        </p:txBody>
      </p:sp>
      <p:cxnSp>
        <p:nvCxnSpPr>
          <p:cNvPr id="8" name="直線單箭頭接點 11"/>
          <p:cNvCxnSpPr/>
          <p:nvPr/>
        </p:nvCxnSpPr>
        <p:spPr>
          <a:xfrm flipV="1">
            <a:off x="3727606" y="2931154"/>
            <a:ext cx="617234" cy="8542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http://www.mobanwang.com/icon/UploadFiles_8971/200909/200909032240083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1226" y="4220999"/>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0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残差块</a:t>
            </a:r>
            <a:endParaRPr kumimoji="1" lang="zh-CN" altLang="en-US" dirty="0"/>
          </a:p>
        </p:txBody>
      </p:sp>
      <p:sp>
        <p:nvSpPr>
          <p:cNvPr id="3" name="内容占位符 2"/>
          <p:cNvSpPr>
            <a:spLocks noGrp="1"/>
          </p:cNvSpPr>
          <p:nvPr>
            <p:ph sz="quarter" idx="10"/>
          </p:nvPr>
        </p:nvSpPr>
        <p:spPr>
          <a:xfrm>
            <a:off x="630236" y="1147763"/>
            <a:ext cx="6305821" cy="5237271"/>
          </a:xfrm>
        </p:spPr>
        <p:txBody>
          <a:bodyPr/>
          <a:lstStyle/>
          <a:p>
            <a:r>
              <a:rPr lang="zh-CN" altLang="en-US" dirty="0" smtClean="0"/>
              <a:t>深度可达</a:t>
            </a:r>
            <a:r>
              <a:rPr lang="en-US" altLang="zh-CN" dirty="0" smtClean="0"/>
              <a:t>1000+</a:t>
            </a:r>
            <a:r>
              <a:rPr lang="zh-CN" altLang="en-US" dirty="0" smtClean="0"/>
              <a:t>层</a:t>
            </a:r>
            <a:endParaRPr lang="en-US" altLang="zh-CN" dirty="0" smtClean="0"/>
          </a:p>
          <a:p>
            <a:endParaRPr kumimoji="1" lang="en-US" altLang="zh-CN" dirty="0"/>
          </a:p>
          <a:p>
            <a:r>
              <a:rPr lang="zh-CN" altLang="en-US" dirty="0" smtClean="0">
                <a:solidFill>
                  <a:srgbClr val="C00000"/>
                </a:solidFill>
              </a:rPr>
              <a:t>短路</a:t>
            </a:r>
            <a:r>
              <a:rPr lang="zh-CN" altLang="en-US" dirty="0">
                <a:solidFill>
                  <a:srgbClr val="C00000"/>
                </a:solidFill>
              </a:rPr>
              <a:t>连接（</a:t>
            </a:r>
            <a:r>
              <a:rPr lang="en-US" altLang="zh-CN" dirty="0">
                <a:solidFill>
                  <a:srgbClr val="C00000"/>
                </a:solidFill>
              </a:rPr>
              <a:t>shortcut connections</a:t>
            </a:r>
            <a:r>
              <a:rPr lang="zh-CN" altLang="en-US" dirty="0" smtClean="0">
                <a:solidFill>
                  <a:srgbClr val="C00000"/>
                </a:solidFill>
              </a:rPr>
              <a:t>）</a:t>
            </a:r>
            <a:endParaRPr lang="en-US" altLang="zh-CN" dirty="0"/>
          </a:p>
          <a:p>
            <a:pPr lvl="1"/>
            <a:r>
              <a:rPr lang="en-US" altLang="zh-CN" sz="2800" dirty="0"/>
              <a:t> </a:t>
            </a:r>
            <a:r>
              <a:rPr lang="zh-CN" altLang="en-US" sz="2800" dirty="0"/>
              <a:t>优化残差映射比直接优化原始映射更容易</a:t>
            </a:r>
            <a:endParaRPr lang="en-US" altLang="zh-CN" sz="2800" dirty="0"/>
          </a:p>
          <a:p>
            <a:pPr lvl="1"/>
            <a:r>
              <a:rPr kumimoji="1" lang="en-US" altLang="zh-CN" sz="2800" dirty="0"/>
              <a:t> </a:t>
            </a:r>
            <a:r>
              <a:rPr kumimoji="1" lang="zh-CN" altLang="en-US" sz="2800" dirty="0"/>
              <a:t>处理梯度消失问题</a:t>
            </a:r>
            <a:endParaRPr kumimoji="1" lang="en-US" altLang="zh-CN" sz="2800" dirty="0"/>
          </a:p>
          <a:p>
            <a:pPr lvl="1"/>
            <a:r>
              <a:rPr kumimoji="1" lang="en-US" altLang="zh-CN" sz="2800" dirty="0"/>
              <a:t> </a:t>
            </a:r>
            <a:r>
              <a:rPr kumimoji="1" lang="zh-CN" altLang="en-US" sz="2800" dirty="0"/>
              <a:t>集成学习</a:t>
            </a:r>
          </a:p>
          <a:p>
            <a:endParaRPr kumimoji="1" lang="zh-CN" altLang="en-US" dirty="0"/>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6936058" y="1808156"/>
            <a:ext cx="5255941" cy="284825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516481" y="4021683"/>
                <a:ext cx="2499659"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charset="0"/>
                        </a:rPr>
                        <m:t>𝐻</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i="1" dirty="0">
                          <a:latin typeface="Cambria Math" charset="0"/>
                        </a:rPr>
                        <m:t>𝐹</m:t>
                      </m:r>
                      <m:r>
                        <a:rPr lang="en-US" altLang="zh-CN" sz="2400" i="1" dirty="0">
                          <a:latin typeface="Cambria Math" charset="0"/>
                        </a:rPr>
                        <m:t>(</m:t>
                      </m:r>
                      <m:r>
                        <a:rPr lang="en-US" altLang="zh-CN" sz="2400" b="1" i="1" dirty="0">
                          <a:latin typeface="Cambria Math" charset="0"/>
                        </a:rPr>
                        <m:t>𝒙</m:t>
                      </m:r>
                      <m:r>
                        <a:rPr lang="en-US" altLang="zh-CN" sz="2400" i="1" dirty="0">
                          <a:latin typeface="Cambria Math" charset="0"/>
                        </a:rPr>
                        <m:t>)+</m:t>
                      </m:r>
                      <m:r>
                        <a:rPr lang="en-US" altLang="zh-CN" sz="2400" b="1" i="1" dirty="0">
                          <a:latin typeface="Cambria Math" charset="0"/>
                        </a:rPr>
                        <m:t>𝒙</m:t>
                      </m:r>
                    </m:oMath>
                  </m:oMathPara>
                </a14:m>
                <a:endParaRPr lang="en-US" altLang="zh-CN" sz="2400" dirty="0"/>
              </a:p>
            </p:txBody>
          </p:sp>
        </mc:Choice>
        <mc:Fallback xmlns="">
          <p:sp>
            <p:nvSpPr>
              <p:cNvPr id="4" name="矩形 3"/>
              <p:cNvSpPr>
                <a:spLocks noRot="1" noChangeAspect="1" noMove="1" noResize="1" noEditPoints="1" noAdjustHandles="1" noChangeArrowheads="1" noChangeShapeType="1" noTextEdit="1"/>
              </p:cNvSpPr>
              <p:nvPr/>
            </p:nvSpPr>
            <p:spPr>
              <a:xfrm>
                <a:off x="6516481" y="4021683"/>
                <a:ext cx="2499659" cy="461665"/>
              </a:xfrm>
              <a:prstGeom prst="rect">
                <a:avLst/>
              </a:prstGeom>
              <a:blipFill rotWithShape="0">
                <a:blip r:embed="rId3"/>
                <a:stretch>
                  <a:fillRect b="-18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817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63" name="The many flavors of ResNet blocks"/>
          <p:cNvSpPr txBox="1">
            <a:spLocks noGrp="1"/>
          </p:cNvSpPr>
          <p:nvPr>
            <p:ph type="title"/>
          </p:nvPr>
        </p:nvSpPr>
        <p:spPr>
          <a:prstGeom prst="rect">
            <a:avLst/>
          </a:prstGeom>
        </p:spPr>
        <p:txBody>
          <a:bodyPr/>
          <a:lstStyle>
            <a:lvl1pPr>
              <a:defRPr>
                <a:solidFill>
                  <a:srgbClr val="000000"/>
                </a:solidFill>
              </a:defRPr>
            </a:lvl1pPr>
          </a:lstStyle>
          <a:p>
            <a:r>
              <a:rPr lang="ja-JP" altLang="en-US">
                <a:solidFill>
                  <a:schemeClr val="bg1"/>
                </a:solidFill>
              </a:rPr>
              <a:t>不同的残差块</a:t>
            </a:r>
            <a:endParaRPr dirty="0">
              <a:solidFill>
                <a:schemeClr val="bg1"/>
              </a:solidFill>
            </a:endParaRPr>
          </a:p>
        </p:txBody>
      </p:sp>
      <p:pic>
        <p:nvPicPr>
          <p:cNvPr id="364" name="ResNetManyFlavor.png" descr="ResNetManyFlavor.png"/>
          <p:cNvPicPr>
            <a:picLocks noChangeAspect="1"/>
          </p:cNvPicPr>
          <p:nvPr/>
        </p:nvPicPr>
        <p:blipFill>
          <a:blip r:embed="rId2"/>
          <a:stretch>
            <a:fillRect/>
          </a:stretch>
        </p:blipFill>
        <p:spPr>
          <a:xfrm>
            <a:off x="0" y="1381755"/>
            <a:ext cx="12192000" cy="4094491"/>
          </a:xfrm>
          <a:prstGeom prst="rect">
            <a:avLst/>
          </a:prstGeom>
          <a:ln w="12700">
            <a:miter lim="400000"/>
          </a:ln>
        </p:spPr>
      </p:pic>
      <p:sp>
        <p:nvSpPr>
          <p:cNvPr id="365" name="Try every permutation"/>
          <p:cNvSpPr/>
          <p:nvPr/>
        </p:nvSpPr>
        <p:spPr>
          <a:xfrm>
            <a:off x="6371896" y="5421901"/>
            <a:ext cx="4059768" cy="12075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17" y="11595"/>
                </a:lnTo>
                <a:lnTo>
                  <a:pt x="2717" y="20095"/>
                </a:lnTo>
                <a:cubicBezTo>
                  <a:pt x="2717" y="20929"/>
                  <a:pt x="2919" y="21600"/>
                  <a:pt x="3167" y="21600"/>
                </a:cubicBezTo>
                <a:lnTo>
                  <a:pt x="21150" y="21600"/>
                </a:lnTo>
                <a:cubicBezTo>
                  <a:pt x="21398" y="21600"/>
                  <a:pt x="21600" y="20929"/>
                  <a:pt x="21600" y="20095"/>
                </a:cubicBezTo>
                <a:lnTo>
                  <a:pt x="21600" y="8188"/>
                </a:lnTo>
                <a:cubicBezTo>
                  <a:pt x="21600" y="7353"/>
                  <a:pt x="21398" y="6673"/>
                  <a:pt x="21150" y="6673"/>
                </a:cubicBezTo>
                <a:lnTo>
                  <a:pt x="4600" y="6673"/>
                </a:lnTo>
                <a:lnTo>
                  <a:pt x="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6" name="Try every permutation"/>
          <p:cNvSpPr/>
          <p:nvPr/>
        </p:nvSpPr>
        <p:spPr>
          <a:xfrm>
            <a:off x="6882541" y="5476405"/>
            <a:ext cx="3549123" cy="1153055"/>
          </a:xfrm>
          <a:custGeom>
            <a:avLst/>
            <a:gdLst/>
            <a:ahLst/>
            <a:cxnLst>
              <a:cxn ang="0">
                <a:pos x="wd2" y="hd2"/>
              </a:cxn>
              <a:cxn ang="5400000">
                <a:pos x="wd2" y="hd2"/>
              </a:cxn>
              <a:cxn ang="10800000">
                <a:pos x="wd2" y="hd2"/>
              </a:cxn>
              <a:cxn ang="16200000">
                <a:pos x="wd2" y="hd2"/>
              </a:cxn>
            </a:cxnLst>
            <a:rect l="0" t="0" r="r" b="b"/>
            <a:pathLst>
              <a:path w="21600" h="21600" extrusionOk="0">
                <a:moveTo>
                  <a:pt x="10573" y="0"/>
                </a:moveTo>
                <a:lnTo>
                  <a:pt x="9542" y="5968"/>
                </a:lnTo>
                <a:lnTo>
                  <a:pt x="515" y="5968"/>
                </a:lnTo>
                <a:cubicBezTo>
                  <a:pt x="231" y="5968"/>
                  <a:pt x="0" y="6680"/>
                  <a:pt x="0" y="7554"/>
                </a:cubicBezTo>
                <a:lnTo>
                  <a:pt x="0" y="20024"/>
                </a:lnTo>
                <a:cubicBezTo>
                  <a:pt x="0" y="20897"/>
                  <a:pt x="231" y="21600"/>
                  <a:pt x="515" y="21600"/>
                </a:cubicBezTo>
                <a:lnTo>
                  <a:pt x="21085" y="21600"/>
                </a:lnTo>
                <a:cubicBezTo>
                  <a:pt x="21369" y="21600"/>
                  <a:pt x="21600" y="20897"/>
                  <a:pt x="21600" y="20024"/>
                </a:cubicBezTo>
                <a:lnTo>
                  <a:pt x="21600" y="7554"/>
                </a:lnTo>
                <a:cubicBezTo>
                  <a:pt x="21600" y="6680"/>
                  <a:pt x="21369" y="5968"/>
                  <a:pt x="21085" y="5968"/>
                </a:cubicBezTo>
                <a:lnTo>
                  <a:pt x="11600" y="5968"/>
                </a:lnTo>
                <a:lnTo>
                  <a:pt x="10573"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t>Try every permutation</a:t>
            </a:r>
          </a:p>
        </p:txBody>
      </p:sp>
      <p:sp>
        <p:nvSpPr>
          <p:cNvPr id="367" name="Try every permutation"/>
          <p:cNvSpPr/>
          <p:nvPr/>
        </p:nvSpPr>
        <p:spPr>
          <a:xfrm>
            <a:off x="6882541" y="5419254"/>
            <a:ext cx="3847043" cy="121020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34" y="6706"/>
                </a:lnTo>
                <a:lnTo>
                  <a:pt x="475" y="6706"/>
                </a:lnTo>
                <a:cubicBezTo>
                  <a:pt x="214" y="6706"/>
                  <a:pt x="0" y="7385"/>
                  <a:pt x="0" y="8217"/>
                </a:cubicBezTo>
                <a:lnTo>
                  <a:pt x="0" y="20098"/>
                </a:lnTo>
                <a:cubicBezTo>
                  <a:pt x="0" y="20931"/>
                  <a:pt x="214" y="21600"/>
                  <a:pt x="475" y="21600"/>
                </a:cubicBezTo>
                <a:lnTo>
                  <a:pt x="19452" y="21600"/>
                </a:lnTo>
                <a:cubicBezTo>
                  <a:pt x="19714" y="21600"/>
                  <a:pt x="19927" y="20931"/>
                  <a:pt x="19927" y="20098"/>
                </a:cubicBezTo>
                <a:lnTo>
                  <a:pt x="19927" y="13478"/>
                </a:lnTo>
                <a:lnTo>
                  <a:pt x="21600" y="0"/>
                </a:lnTo>
                <a:close/>
              </a:path>
            </a:pathLst>
          </a:custGeom>
          <a:solidFill>
            <a:schemeClr val="accent1"/>
          </a:solidFill>
          <a:ln w="12700">
            <a:miter lim="400000"/>
          </a:ln>
          <a:extLst>
            <a:ext uri="{C572A759-6A51-4108-AA02-DFA0A04FC94B}">
              <ma14:wrappingTextBoxFlag xmlns:ma14="http://schemas.microsoft.com/office/mac/drawingml/2011/main" val="1"/>
            </a:ext>
          </a:extLst>
        </p:spPr>
        <p:txBody>
          <a:bodyPr lIns="60959" rIns="60959" anchor="ctr"/>
          <a:lstStyle>
            <a:lvl1pPr algn="ctr">
              <a:defRPr>
                <a:solidFill>
                  <a:srgbClr val="FFFFFF"/>
                </a:solidFill>
              </a:defRPr>
            </a:lvl1pPr>
          </a:lstStyle>
          <a:p>
            <a:r>
              <a:rPr lang="ja-JP" altLang="en-US"/>
              <a:t>尝试每一个排列</a:t>
            </a:r>
            <a:endParaRPr dirty="0"/>
          </a:p>
        </p:txBody>
      </p:sp>
    </p:spTree>
    <p:extLst>
      <p:ext uri="{BB962C8B-B14F-4D97-AF65-F5344CB8AC3E}">
        <p14:creationId xmlns:p14="http://schemas.microsoft.com/office/powerpoint/2010/main" val="142991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ame block structure as e.g. VGG or GoogleNet…"/>
          <p:cNvSpPr txBox="1">
            <a:spLocks noGrp="1"/>
          </p:cNvSpPr>
          <p:nvPr>
            <p:ph sz="quarter" idx="10"/>
          </p:nvPr>
        </p:nvSpPr>
        <p:spPr>
          <a:prstGeom prst="rect">
            <a:avLst/>
          </a:prstGeom>
        </p:spPr>
        <p:txBody>
          <a:bodyPr>
            <a:normAutofit/>
          </a:bodyPr>
          <a:lstStyle/>
          <a:p>
            <a:pPr marL="320833" indent="-320833">
              <a:buSzPct val="100000"/>
            </a:pPr>
            <a:r>
              <a:rPr lang="ja-JP" altLang="en-US" sz="2667" dirty="0"/>
              <a:t>相同块结构</a:t>
            </a:r>
            <a:r>
              <a:rPr lang="zh-CN" altLang="en-US" sz="2667" dirty="0"/>
              <a:t>，</a:t>
            </a:r>
            <a:r>
              <a:rPr lang="ja-JP" altLang="en-US" sz="2667" dirty="0"/>
              <a:t>例如</a:t>
            </a:r>
            <a:r>
              <a:rPr lang="zh-CN" altLang="en-US" sz="2667" dirty="0"/>
              <a:t>与</a:t>
            </a:r>
            <a:r>
              <a:rPr lang="en-US" sz="2667" dirty="0"/>
              <a:t>VGG</a:t>
            </a:r>
            <a:r>
              <a:rPr lang="zh-CN" altLang="en-US" sz="2667" dirty="0"/>
              <a:t> </a:t>
            </a:r>
            <a:r>
              <a:rPr lang="ja-JP" altLang="en-US" sz="2667" dirty="0"/>
              <a:t>或</a:t>
            </a:r>
            <a:r>
              <a:rPr lang="zh-CN" altLang="en-US" sz="2667" dirty="0"/>
              <a:t> </a:t>
            </a:r>
            <a:r>
              <a:rPr lang="en-US" sz="2667" dirty="0" err="1"/>
              <a:t>GoogleNet</a:t>
            </a:r>
            <a:r>
              <a:rPr lang="zh-CN" altLang="en-US" sz="2667" dirty="0"/>
              <a:t>使用块结构</a:t>
            </a:r>
            <a:endParaRPr lang="en-US" sz="2667" dirty="0"/>
          </a:p>
          <a:p>
            <a:pPr marL="320833" indent="-320833">
              <a:buSzPct val="100000"/>
            </a:pPr>
            <a:r>
              <a:rPr lang="ja-JP" altLang="en-US" sz="2667" dirty="0"/>
              <a:t>残差块连接可增加表现力</a:t>
            </a:r>
          </a:p>
          <a:p>
            <a:pPr marL="320833" indent="-320833">
              <a:buSzPct val="100000"/>
              <a:buFontTx/>
              <a:buChar char="•"/>
            </a:pPr>
            <a:r>
              <a:rPr lang="zh-CN" altLang="en-US" sz="2667" dirty="0"/>
              <a:t>池</a:t>
            </a:r>
            <a:r>
              <a:rPr lang="ja-JP" altLang="en-US" sz="2667" dirty="0"/>
              <a:t>化</a:t>
            </a:r>
            <a:r>
              <a:rPr lang="zh-CN" altLang="en-US" sz="2667" dirty="0"/>
              <a:t> </a:t>
            </a:r>
            <a:r>
              <a:rPr lang="en-US" altLang="ja-JP" sz="2667" dirty="0"/>
              <a:t>/</a:t>
            </a:r>
            <a:r>
              <a:rPr lang="zh-CN" altLang="en-US" sz="2667" dirty="0"/>
              <a:t> </a:t>
            </a:r>
            <a:r>
              <a:rPr lang="ja-JP" altLang="en-US" sz="2667" dirty="0"/>
              <a:t>步幅</a:t>
            </a:r>
            <a:r>
              <a:rPr lang="zh-CN" altLang="en-US" sz="2667" dirty="0"/>
              <a:t> </a:t>
            </a:r>
            <a:r>
              <a:rPr lang="en-US" altLang="zh-CN" sz="2667" dirty="0"/>
              <a:t>-</a:t>
            </a:r>
            <a:r>
              <a:rPr lang="zh-CN" altLang="en-US" sz="2667" dirty="0"/>
              <a:t> </a:t>
            </a:r>
            <a:r>
              <a:rPr lang="ja-JP" altLang="en-US" sz="2667" dirty="0"/>
              <a:t>减少</a:t>
            </a:r>
            <a:r>
              <a:rPr lang="zh-CN" altLang="en-US" sz="2667" dirty="0"/>
              <a:t>维度</a:t>
            </a:r>
            <a:endParaRPr lang="en-US" altLang="ja-JP" sz="2667" dirty="0"/>
          </a:p>
          <a:p>
            <a:pPr marL="320833" indent="-320833">
              <a:buSzPct val="100000"/>
            </a:pPr>
            <a:r>
              <a:rPr lang="ja-JP" altLang="en-US" sz="2667" dirty="0"/>
              <a:t>批量归一</a:t>
            </a:r>
            <a:r>
              <a:rPr lang="ja-JP" altLang="en-US" sz="2667" dirty="0" smtClean="0"/>
              <a:t>化</a:t>
            </a:r>
            <a:endParaRPr lang="en-US" sz="2667" dirty="0"/>
          </a:p>
        </p:txBody>
      </p:sp>
      <p:sp>
        <p:nvSpPr>
          <p:cNvPr id="378" name="Putting it all together"/>
          <p:cNvSpPr txBox="1">
            <a:spLocks noGrp="1"/>
          </p:cNvSpPr>
          <p:nvPr>
            <p:ph type="title"/>
          </p:nvPr>
        </p:nvSpPr>
        <p:spPr>
          <a:prstGeom prst="rect">
            <a:avLst/>
          </a:prstGeom>
        </p:spPr>
        <p:txBody>
          <a:bodyPr/>
          <a:lstStyle/>
          <a:p>
            <a:r>
              <a:rPr lang="ja-JP" altLang="en-US"/>
              <a:t>残差网络</a:t>
            </a:r>
            <a:r>
              <a:rPr lang="zh-CN" altLang="en-US" dirty="0"/>
              <a:t>（</a:t>
            </a:r>
            <a:r>
              <a:rPr lang="en-US" altLang="zh-CN" dirty="0" err="1"/>
              <a:t>ResNet</a:t>
            </a:r>
            <a:r>
              <a:rPr lang="zh-CN" altLang="en-US" dirty="0"/>
              <a:t>）</a:t>
            </a:r>
            <a:endParaRPr dirty="0"/>
          </a:p>
        </p:txBody>
      </p:sp>
      <p:pic>
        <p:nvPicPr>
          <p:cNvPr id="380" name="Image" descr="Image"/>
          <p:cNvPicPr>
            <a:picLocks noChangeAspect="1"/>
          </p:cNvPicPr>
          <p:nvPr/>
        </p:nvPicPr>
        <p:blipFill>
          <a:blip r:embed="rId2"/>
          <a:stretch>
            <a:fillRect/>
          </a:stretch>
        </p:blipFill>
        <p:spPr>
          <a:xfrm>
            <a:off x="9556289" y="0"/>
            <a:ext cx="2054088" cy="6858000"/>
          </a:xfrm>
          <a:prstGeom prst="rect">
            <a:avLst/>
          </a:prstGeom>
          <a:ln w="12700">
            <a:miter lim="400000"/>
          </a:ln>
        </p:spPr>
      </p:pic>
    </p:spTree>
    <p:extLst>
      <p:ext uri="{BB962C8B-B14F-4D97-AF65-F5344CB8AC3E}">
        <p14:creationId xmlns:p14="http://schemas.microsoft.com/office/powerpoint/2010/main" val="663698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61E7565-A8FC-D34B-A935-6F114652CD62}"/>
              </a:ext>
            </a:extLst>
          </p:cNvPr>
          <p:cNvSpPr>
            <a:spLocks noGrp="1"/>
          </p:cNvSpPr>
          <p:nvPr>
            <p:ph sz="quarter" idx="10"/>
          </p:nvPr>
        </p:nvSpPr>
        <p:spPr/>
        <p:txBody>
          <a:bodyPr>
            <a:normAutofit fontScale="92500" lnSpcReduction="10000"/>
          </a:bodyPr>
          <a:lstStyle/>
          <a:p>
            <a:r>
              <a:rPr lang="en-US" dirty="0" err="1"/>
              <a:t>DenseNet</a:t>
            </a:r>
            <a:r>
              <a:rPr lang="en-US" dirty="0"/>
              <a:t> (Huang et al., 2016)</a:t>
            </a:r>
          </a:p>
          <a:p>
            <a:r>
              <a:rPr lang="en-US" dirty="0" err="1"/>
              <a:t>ResNet</a:t>
            </a:r>
            <a:r>
              <a:rPr lang="ja-JP" altLang="en-US"/>
              <a:t>结合</a:t>
            </a:r>
            <a:r>
              <a:rPr lang="zh-CN" altLang="en-US" dirty="0"/>
              <a:t> </a:t>
            </a:r>
            <a:r>
              <a:rPr lang="en-US" dirty="0"/>
              <a:t>x</a:t>
            </a:r>
            <a:r>
              <a:rPr lang="zh-CN" altLang="en-US" dirty="0"/>
              <a:t> </a:t>
            </a:r>
            <a:r>
              <a:rPr lang="ja-JP" altLang="en-US"/>
              <a:t>和</a:t>
            </a:r>
            <a:r>
              <a:rPr lang="zh-CN" altLang="en-US" dirty="0"/>
              <a:t> </a:t>
            </a:r>
            <a:r>
              <a:rPr lang="en-US" dirty="0"/>
              <a:t>f</a:t>
            </a:r>
            <a:r>
              <a:rPr lang="en-US" altLang="zh-CN" dirty="0"/>
              <a:t>(</a:t>
            </a:r>
            <a:r>
              <a:rPr lang="en-US" dirty="0"/>
              <a:t>x</a:t>
            </a:r>
            <a:r>
              <a:rPr lang="en-US" altLang="zh-CN" dirty="0"/>
              <a:t>)</a:t>
            </a:r>
            <a:endParaRPr lang="en-US" dirty="0"/>
          </a:p>
          <a:p>
            <a:r>
              <a:rPr lang="en-US" dirty="0" err="1"/>
              <a:t>DenseNet</a:t>
            </a:r>
            <a:r>
              <a:rPr lang="zh-CN" altLang="en-US" dirty="0"/>
              <a:t> </a:t>
            </a:r>
            <a:r>
              <a:rPr lang="ja-JP" altLang="en-US"/>
              <a:t>使用更高阶</a:t>
            </a:r>
            <a:r>
              <a:rPr lang="en-US" altLang="ja-JP" dirty="0"/>
              <a:t>'</a:t>
            </a:r>
            <a:r>
              <a:rPr lang="ja-JP" altLang="en-US"/>
              <a:t>泰勒系列</a:t>
            </a:r>
            <a:r>
              <a:rPr lang="en-US" altLang="ja-JP" dirty="0"/>
              <a:t>'</a:t>
            </a:r>
            <a:r>
              <a:rPr lang="ja-JP" altLang="en-US"/>
              <a:t>扩展</a:t>
            </a:r>
          </a:p>
          <a:p>
            <a:endParaRPr lang="ja-JP" altLang="en-US"/>
          </a:p>
          <a:p>
            <a:endParaRPr lang="ja-JP" altLang="en-US"/>
          </a:p>
          <a:p>
            <a:endParaRPr lang="ja-JP" altLang="en-US"/>
          </a:p>
          <a:p>
            <a:endParaRPr lang="ja-JP" altLang="en-US"/>
          </a:p>
          <a:p>
            <a:endParaRPr lang="ja-JP" altLang="en-US"/>
          </a:p>
          <a:p>
            <a:r>
              <a:rPr lang="ja-JP" altLang="en-US"/>
              <a:t>偶尔需要降低分辨率（过渡层）</a:t>
            </a:r>
            <a:endParaRPr lang="en-US" dirty="0"/>
          </a:p>
          <a:p>
            <a:endParaRPr lang="en-US" dirty="0"/>
          </a:p>
        </p:txBody>
      </p:sp>
      <p:sp>
        <p:nvSpPr>
          <p:cNvPr id="2" name="Title 1">
            <a:extLst>
              <a:ext uri="{FF2B5EF4-FFF2-40B4-BE49-F238E27FC236}">
                <a16:creationId xmlns="" xmlns:a16="http://schemas.microsoft.com/office/drawing/2014/main" id="{F90FD097-BA15-6B47-9E17-450500322569}"/>
              </a:ext>
            </a:extLst>
          </p:cNvPr>
          <p:cNvSpPr>
            <a:spLocks noGrp="1"/>
          </p:cNvSpPr>
          <p:nvPr>
            <p:ph type="title"/>
          </p:nvPr>
        </p:nvSpPr>
        <p:spPr/>
        <p:txBody>
          <a:bodyPr>
            <a:normAutofit/>
          </a:bodyPr>
          <a:lstStyle/>
          <a:p>
            <a:r>
              <a:rPr lang="ja-JP" altLang="en-US"/>
              <a:t>稠密连接网络</a:t>
            </a:r>
            <a:r>
              <a:rPr lang="zh-CN" altLang="en-US" dirty="0"/>
              <a:t>（</a:t>
            </a:r>
            <a:r>
              <a:rPr lang="en-US" dirty="0" err="1"/>
              <a:t>DenseNet</a:t>
            </a:r>
            <a:r>
              <a:rPr lang="zh-CN" altLang="en-US" dirty="0"/>
              <a:t>）</a:t>
            </a:r>
            <a:endParaRPr lang="en-US" dirty="0"/>
          </a:p>
        </p:txBody>
      </p:sp>
      <p:pic>
        <p:nvPicPr>
          <p:cNvPr id="4" name="Picture 3">
            <a:extLst>
              <a:ext uri="{FF2B5EF4-FFF2-40B4-BE49-F238E27FC236}">
                <a16:creationId xmlns="" xmlns:a16="http://schemas.microsoft.com/office/drawing/2014/main" id="{244D174A-60D6-964D-B829-4CE3CBA4C3BE}"/>
              </a:ext>
            </a:extLst>
          </p:cNvPr>
          <p:cNvPicPr>
            <a:picLocks noChangeAspect="1"/>
          </p:cNvPicPr>
          <p:nvPr/>
        </p:nvPicPr>
        <p:blipFill>
          <a:blip r:embed="rId2"/>
          <a:stretch>
            <a:fillRect/>
          </a:stretch>
        </p:blipFill>
        <p:spPr>
          <a:xfrm>
            <a:off x="931334" y="2971800"/>
            <a:ext cx="4538133" cy="2032000"/>
          </a:xfrm>
          <a:prstGeom prst="rect">
            <a:avLst/>
          </a:prstGeom>
        </p:spPr>
      </p:pic>
      <p:pic>
        <p:nvPicPr>
          <p:cNvPr id="5" name="Picture 4">
            <a:extLst>
              <a:ext uri="{FF2B5EF4-FFF2-40B4-BE49-F238E27FC236}">
                <a16:creationId xmlns="" xmlns:a16="http://schemas.microsoft.com/office/drawing/2014/main" id="{561AECC8-D5FE-9342-8586-67B39D6DADF3}"/>
              </a:ext>
            </a:extLst>
          </p:cNvPr>
          <p:cNvPicPr>
            <a:picLocks noChangeAspect="1"/>
          </p:cNvPicPr>
          <p:nvPr/>
        </p:nvPicPr>
        <p:blipFill>
          <a:blip r:embed="rId3"/>
          <a:stretch>
            <a:fillRect/>
          </a:stretch>
        </p:blipFill>
        <p:spPr>
          <a:xfrm>
            <a:off x="7732652" y="1345776"/>
            <a:ext cx="3636771" cy="1880025"/>
          </a:xfrm>
          <a:prstGeom prst="rect">
            <a:avLst/>
          </a:prstGeom>
        </p:spPr>
      </p:pic>
      <p:pic>
        <p:nvPicPr>
          <p:cNvPr id="6" name="Picture 5">
            <a:extLst>
              <a:ext uri="{FF2B5EF4-FFF2-40B4-BE49-F238E27FC236}">
                <a16:creationId xmlns="" xmlns:a16="http://schemas.microsoft.com/office/drawing/2014/main" id="{C0A130CE-8D9B-4644-AC00-9E63343AAD3C}"/>
              </a:ext>
            </a:extLst>
          </p:cNvPr>
          <p:cNvPicPr>
            <a:picLocks noChangeAspect="1"/>
          </p:cNvPicPr>
          <p:nvPr/>
        </p:nvPicPr>
        <p:blipFill>
          <a:blip r:embed="rId4"/>
          <a:stretch>
            <a:fillRect/>
          </a:stretch>
        </p:blipFill>
        <p:spPr>
          <a:xfrm>
            <a:off x="6881525" y="3873501"/>
            <a:ext cx="4513004" cy="1828799"/>
          </a:xfrm>
          <a:prstGeom prst="rect">
            <a:avLst/>
          </a:prstGeom>
        </p:spPr>
      </p:pic>
    </p:spTree>
    <p:extLst>
      <p:ext uri="{BB962C8B-B14F-4D97-AF65-F5344CB8AC3E}">
        <p14:creationId xmlns:p14="http://schemas.microsoft.com/office/powerpoint/2010/main" val="16668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solidFill>
                  <a:schemeClr val="bg1">
                    <a:lumMod val="65000"/>
                  </a:schemeClr>
                </a:solidFill>
                <a:latin typeface="Microsoft YaHei" charset="-122"/>
                <a:ea typeface="Microsoft YaHei" charset="-122"/>
                <a:cs typeface="Microsoft YaHei" charset="-122"/>
              </a:rPr>
              <a:t>梯度下降的改进</a:t>
            </a:r>
            <a:endParaRPr kumimoji="1" lang="en-US" altLang="zh-CN" sz="28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小批量</a:t>
            </a:r>
            <a:r>
              <a:rPr kumimoji="1" lang="ja-JP" altLang="en-US" kern="1200" dirty="0">
                <a:solidFill>
                  <a:schemeClr val="bg1">
                    <a:lumMod val="65000"/>
                  </a:schemeClr>
                </a:solidFill>
                <a:latin typeface="Microsoft YaHei" charset="-122"/>
                <a:ea typeface="Microsoft YaHei" charset="-122"/>
                <a:cs typeface="Microsoft YaHei" charset="-122"/>
              </a:rPr>
              <a:t>随机</a:t>
            </a:r>
            <a:r>
              <a:rPr kumimoji="1" lang="zh-CN" altLang="en-US" kern="1200" dirty="0">
                <a:solidFill>
                  <a:schemeClr val="bg1">
                    <a:lumMod val="65000"/>
                  </a:schemeClr>
                </a:solidFill>
                <a:latin typeface="Microsoft YaHei" charset="-122"/>
                <a:ea typeface="Microsoft YaHei" charset="-122"/>
                <a:cs typeface="Microsoft YaHei" charset="-122"/>
              </a:rPr>
              <a:t>梯度下降</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自适应学习率</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自适应梯度方向</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a:solidFill>
                  <a:schemeClr val="bg1">
                    <a:lumMod val="65000"/>
                  </a:schemeClr>
                </a:solidFill>
                <a:latin typeface="Microsoft YaHei" charset="-122"/>
                <a:ea typeface="Microsoft YaHei" charset="-122"/>
                <a:cs typeface="Microsoft YaHei" charset="-122"/>
              </a:rPr>
              <a:t>参数初始化</a:t>
            </a:r>
            <a:endParaRPr kumimoji="1" lang="en-US" altLang="zh-CN"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smtClean="0">
                <a:solidFill>
                  <a:schemeClr val="bg1">
                    <a:lumMod val="65000"/>
                  </a:schemeClr>
                </a:solidFill>
                <a:latin typeface="Microsoft YaHei" charset="-122"/>
                <a:ea typeface="Microsoft YaHei" charset="-122"/>
                <a:cs typeface="Microsoft YaHei" charset="-122"/>
              </a:rPr>
              <a:t>批正则化</a:t>
            </a:r>
            <a:endParaRPr kumimoji="1" lang="en-US" altLang="zh-CN" kern="1200" dirty="0" smtClean="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kern="1200" dirty="0" smtClean="0">
                <a:solidFill>
                  <a:schemeClr val="bg1">
                    <a:lumMod val="65000"/>
                  </a:schemeClr>
                </a:solidFill>
                <a:latin typeface="Microsoft YaHei" charset="-122"/>
                <a:ea typeface="Microsoft YaHei" charset="-122"/>
                <a:cs typeface="Microsoft YaHei" charset="-122"/>
              </a:rPr>
              <a:t>跳跃连接</a:t>
            </a:r>
            <a:endParaRPr kumimoji="1" lang="en-US" altLang="zh-CN" kern="1200" dirty="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抗过拟合策略</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及早停止（</a:t>
            </a:r>
            <a:r>
              <a:rPr kumimoji="1" lang="en-US" altLang="zh-CN" sz="2400" kern="1200" dirty="0">
                <a:solidFill>
                  <a:srgbClr val="09405E"/>
                </a:solidFill>
                <a:latin typeface="Microsoft YaHei" charset="-122"/>
                <a:ea typeface="Microsoft YaHei" charset="-122"/>
                <a:cs typeface="Microsoft YaHei" charset="-122"/>
              </a:rPr>
              <a:t>Early</a:t>
            </a:r>
            <a:r>
              <a:rPr kumimoji="1" lang="zh-CN" altLang="en-US" sz="2400" kern="1200" dirty="0">
                <a:solidFill>
                  <a:srgbClr val="09405E"/>
                </a:solidFill>
                <a:latin typeface="Microsoft YaHei" charset="-122"/>
                <a:ea typeface="Microsoft YaHei" charset="-122"/>
                <a:cs typeface="Microsoft YaHei" charset="-122"/>
              </a:rPr>
              <a:t> </a:t>
            </a:r>
            <a:r>
              <a:rPr kumimoji="1" lang="en-US" altLang="zh-CN" sz="2400" kern="1200" dirty="0">
                <a:solidFill>
                  <a:srgbClr val="09405E"/>
                </a:solidFill>
                <a:latin typeface="Microsoft YaHei" charset="-122"/>
                <a:ea typeface="Microsoft YaHei" charset="-122"/>
                <a:cs typeface="Microsoft YaHei" charset="-122"/>
              </a:rPr>
              <a:t>Stopping</a:t>
            </a:r>
            <a:r>
              <a:rPr kumimoji="1" lang="zh-CN" altLang="en-US" sz="2400" kern="1200" dirty="0">
                <a:solidFill>
                  <a:srgbClr val="09405E"/>
                </a:solidFill>
                <a:latin typeface="Microsoft YaHei" charset="-122"/>
                <a:ea typeface="Microsoft YaHei" charset="-122"/>
                <a:cs typeface="Microsoft YaHei" charset="-122"/>
              </a:rPr>
              <a:t>）</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正则</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丢弃法（</a:t>
            </a:r>
            <a:r>
              <a:rPr kumimoji="1" lang="en-US" altLang="zh-CN" sz="2400" kern="1200" dirty="0">
                <a:solidFill>
                  <a:srgbClr val="09405E"/>
                </a:solidFill>
                <a:latin typeface="Microsoft YaHei" charset="-122"/>
                <a:ea typeface="Microsoft YaHei" charset="-122"/>
                <a:cs typeface="Microsoft YaHei" charset="-122"/>
              </a:rPr>
              <a:t>Dropout</a:t>
            </a:r>
            <a:r>
              <a:rPr kumimoji="1" lang="zh-CN" altLang="en-US" sz="2400" kern="1200" dirty="0">
                <a:solidFill>
                  <a:srgbClr val="09405E"/>
                </a:solidFill>
                <a:latin typeface="Microsoft YaHei" charset="-122"/>
                <a:ea typeface="Microsoft YaHei" charset="-122"/>
                <a:cs typeface="Microsoft YaHei" charset="-122"/>
              </a:rPr>
              <a:t>）</a:t>
            </a:r>
            <a:endParaRPr kumimoji="1" lang="en-US" altLang="zh-CN" sz="2400" kern="1200" dirty="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参数初始化</a:t>
            </a:r>
            <a:endParaRPr kumimoji="1" lang="en-US" altLang="zh-CN" sz="2400" kern="1200" dirty="0">
              <a:solidFill>
                <a:srgbClr val="09405E"/>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25276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3190703" y="1564573"/>
            <a:ext cx="5824192" cy="3782129"/>
          </a:xfrm>
          <a:prstGeom prst="rect">
            <a:avLst/>
          </a:prstGeom>
        </p:spPr>
      </p:pic>
      <p:sp>
        <p:nvSpPr>
          <p:cNvPr id="5" name="文字方塊 4"/>
          <p:cNvSpPr txBox="1"/>
          <p:nvPr/>
        </p:nvSpPr>
        <p:spPr>
          <a:xfrm>
            <a:off x="3962849" y="5270799"/>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1943100" y="1843447"/>
            <a:ext cx="1740866"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目标函数</a:t>
            </a:r>
            <a:endParaRPr lang="en-US" altLang="zh-TW" sz="2400" dirty="0">
              <a:latin typeface="Microsoft YaHei" charset="-122"/>
              <a:ea typeface="Microsoft YaHei" charset="-122"/>
              <a:cs typeface="Microsoft YaHei" charset="-122"/>
            </a:endParaRPr>
          </a:p>
        </p:txBody>
      </p:sp>
      <p:sp>
        <p:nvSpPr>
          <p:cNvPr id="7" name="文字方塊 6"/>
          <p:cNvSpPr txBox="1"/>
          <p:nvPr/>
        </p:nvSpPr>
        <p:spPr>
          <a:xfrm>
            <a:off x="7885734" y="4508307"/>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7882214" y="3045566"/>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6382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5843985" y="2567341"/>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7809490" y="2659804"/>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7882215"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2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机器学习模型的目标函数通常包含两项：</a:t>
            </a:r>
            <a:endParaRPr lang="en-US" altLang="zh-TW" dirty="0"/>
          </a:p>
          <a:p>
            <a:pPr lvl="1"/>
            <a:r>
              <a:rPr lang="en-US" altLang="zh-CN" sz="2800" dirty="0">
                <a:solidFill>
                  <a:srgbClr val="0000FF"/>
                </a:solidFill>
              </a:rPr>
              <a:t> </a:t>
            </a:r>
            <a:r>
              <a:rPr lang="zh-CN" altLang="en-US" sz="2800" dirty="0">
                <a:solidFill>
                  <a:srgbClr val="0000FF"/>
                </a:solidFill>
              </a:rPr>
              <a:t>模型不仅在训练集上的损失和要小，而且参数要尽可能接近</a:t>
            </a:r>
            <a:r>
              <a:rPr lang="en-US" altLang="zh-CN" sz="2800" dirty="0">
                <a:solidFill>
                  <a:srgbClr val="0000FF"/>
                </a:solidFill>
              </a:rPr>
              <a:t>0</a:t>
            </a:r>
            <a:endParaRPr lang="zh-TW" altLang="en-US" sz="2800" dirty="0">
              <a:solidFill>
                <a:srgbClr val="0000FF"/>
              </a:solidFill>
            </a:endParaRPr>
          </a:p>
        </p:txBody>
      </p:sp>
      <p:sp>
        <p:nvSpPr>
          <p:cNvPr id="2" name="標題 1"/>
          <p:cNvSpPr>
            <a:spLocks noGrp="1"/>
          </p:cNvSpPr>
          <p:nvPr>
            <p:ph type="title"/>
          </p:nvPr>
        </p:nvSpPr>
        <p:spPr/>
        <p:txBody>
          <a:bodyPr/>
          <a:lstStyle/>
          <a:p>
            <a:r>
              <a:rPr lang="zh-CN" altLang="en-US" dirty="0"/>
              <a:t>正则（</a:t>
            </a:r>
            <a:r>
              <a:rPr lang="en-US" altLang="zh-TW" dirty="0"/>
              <a:t>Regularization</a:t>
            </a:r>
            <a:r>
              <a:rPr lang="zh-CN" altLang="en-US" dirty="0"/>
              <a:t>）</a:t>
            </a:r>
            <a:endParaRPr lang="zh-TW" altLang="en-US" dirty="0"/>
          </a:p>
        </p:txBody>
      </p:sp>
      <p:sp>
        <p:nvSpPr>
          <p:cNvPr id="5" name="文字方塊 4"/>
          <p:cNvSpPr txBox="1"/>
          <p:nvPr/>
        </p:nvSpPr>
        <p:spPr>
          <a:xfrm>
            <a:off x="1570259" y="4474443"/>
            <a:ext cx="4142556"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损失函数</a:t>
            </a:r>
            <a:endParaRPr lang="en-US" altLang="zh-TW" sz="2400" dirty="0">
              <a:latin typeface="Microsoft YaHei" charset="-122"/>
              <a:ea typeface="Microsoft YaHei" charset="-122"/>
              <a:cs typeface="Microsoft YaHei" charset="-122"/>
            </a:endParaRPr>
          </a:p>
          <a:p>
            <a:pPr algn="ctr"/>
            <a:r>
              <a:rPr lang="en-US" altLang="zh-TW"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如交叉熵损失，</a:t>
            </a:r>
            <a:r>
              <a:rPr lang="en-US" altLang="zh-CN" sz="2400" dirty="0">
                <a:latin typeface="Microsoft YaHei" charset="-122"/>
                <a:ea typeface="Microsoft YaHei" charset="-122"/>
                <a:cs typeface="Microsoft YaHei" charset="-122"/>
              </a:rPr>
              <a:t>L2</a:t>
            </a:r>
            <a:r>
              <a:rPr lang="zh-CN" altLang="en-US" sz="2400" dirty="0">
                <a:latin typeface="Microsoft YaHei" charset="-122"/>
                <a:ea typeface="Microsoft YaHei" charset="-122"/>
                <a:cs typeface="Microsoft YaHei" charset="-122"/>
              </a:rPr>
              <a:t>损失</a:t>
            </a:r>
            <a:r>
              <a:rPr lang="en-US" altLang="zh-TW" sz="2400" dirty="0">
                <a:latin typeface="Microsoft YaHei" charset="-122"/>
                <a:ea typeface="Microsoft YaHei" charset="-122"/>
                <a:cs typeface="Microsoft YaHei" charset="-122"/>
              </a:rPr>
              <a:t> …)</a:t>
            </a:r>
            <a:endParaRPr lang="zh-TW" altLang="en-US" sz="2400" dirty="0">
              <a:latin typeface="Microsoft YaHei" charset="-122"/>
              <a:ea typeface="Microsoft YaHei" charset="-122"/>
              <a:cs typeface="Microsoft YaHei" charset="-122"/>
            </a:endParaRPr>
          </a:p>
        </p:txBody>
      </p:sp>
      <p:cxnSp>
        <p:nvCxnSpPr>
          <p:cNvPr id="7" name="直線單箭頭接點 6"/>
          <p:cNvCxnSpPr/>
          <p:nvPr/>
        </p:nvCxnSpPr>
        <p:spPr>
          <a:xfrm>
            <a:off x="3874150" y="3468995"/>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433022" y="6097692"/>
            <a:ext cx="3777730" cy="461665"/>
          </a:xfrm>
          <a:prstGeom prst="rect">
            <a:avLst/>
          </a:prstGeom>
          <a:noFill/>
        </p:spPr>
        <p:txBody>
          <a:bodyPr wrap="square" rtlCol="0">
            <a:spAutoFit/>
          </a:bodyPr>
          <a:lstStyle/>
          <a:p>
            <a:pPr algn="ctr"/>
            <a:r>
              <a:rPr lang="en-US" altLang="zh-TW" sz="2400" dirty="0">
                <a:solidFill>
                  <a:srgbClr val="0000FF"/>
                </a:solidFill>
                <a:latin typeface="Microsoft YaHei" charset="-122"/>
                <a:ea typeface="Microsoft YaHei" charset="-122"/>
                <a:cs typeface="Microsoft YaHei" charset="-122"/>
              </a:rPr>
              <a:t>(</a:t>
            </a:r>
            <a:r>
              <a:rPr lang="zh-CN" altLang="en-US" sz="2400" dirty="0">
                <a:solidFill>
                  <a:srgbClr val="0000FF"/>
                </a:solidFill>
                <a:latin typeface="Microsoft YaHei" charset="-122"/>
                <a:ea typeface="Microsoft YaHei" charset="-122"/>
                <a:cs typeface="Microsoft YaHei" charset="-122"/>
              </a:rPr>
              <a:t>正则项不考虑偏置</a:t>
            </a:r>
            <a:r>
              <a:rPr lang="en-US" altLang="zh-TW" sz="2400" dirty="0">
                <a:solidFill>
                  <a:srgbClr val="0000FF"/>
                </a:solidFill>
                <a:latin typeface="Microsoft YaHei" charset="-122"/>
                <a:ea typeface="Microsoft YaHei" charset="-122"/>
                <a:cs typeface="Microsoft YaHei" charset="-122"/>
              </a:rPr>
              <a:t>)</a:t>
            </a:r>
            <a:endParaRPr lang="zh-TW" altLang="en-US" sz="2400" dirty="0">
              <a:solidFill>
                <a:srgbClr val="0000FF"/>
              </a:solidFill>
              <a:latin typeface="Microsoft YaHei" charset="-122"/>
              <a:ea typeface="Microsoft YaHei" charset="-122"/>
              <a:cs typeface="Microsoft YaHei" charset="-122"/>
            </a:endParaRPr>
          </a:p>
        </p:txBody>
      </p:sp>
      <p:sp>
        <p:nvSpPr>
          <p:cNvPr id="14" name="文字方塊 13"/>
          <p:cNvSpPr txBox="1"/>
          <p:nvPr/>
        </p:nvSpPr>
        <p:spPr>
          <a:xfrm>
            <a:off x="6178053" y="3620233"/>
            <a:ext cx="3552092"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正则项：</a:t>
            </a:r>
            <a:endParaRPr lang="zh-TW" altLang="en-US" sz="2400" dirty="0">
              <a:latin typeface="Microsoft YaHei" charset="-122"/>
              <a:ea typeface="Microsoft YaHei" charset="-122"/>
              <a:cs typeface="Microsoft YaHei" charset="-122"/>
            </a:endParaRPr>
          </a:p>
        </p:txBody>
      </p:sp>
      <p:cxnSp>
        <p:nvCxnSpPr>
          <p:cNvPr id="17" name="直線接點 16"/>
          <p:cNvCxnSpPr/>
          <p:nvPr/>
        </p:nvCxnSpPr>
        <p:spPr>
          <a:xfrm>
            <a:off x="3441596" y="3441149"/>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5384185" y="3343548"/>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5668772" y="3914130"/>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829135" y="4947374"/>
            <a:ext cx="3777730" cy="461665"/>
          </a:xfrm>
          <a:prstGeom prst="rect">
            <a:avLst/>
          </a:prstGeom>
          <a:noFill/>
        </p:spPr>
        <p:txBody>
          <a:bodyPr wrap="square" rtlCol="0">
            <a:spAutoFit/>
          </a:bodyPr>
          <a:lstStyle/>
          <a:p>
            <a:r>
              <a:rPr lang="en-US" altLang="zh-TW" sz="2400" dirty="0">
                <a:solidFill>
                  <a:srgbClr val="0000FF"/>
                </a:solidFill>
                <a:latin typeface="Microsoft YaHei" charset="-122"/>
                <a:ea typeface="Microsoft YaHei" charset="-122"/>
                <a:cs typeface="Microsoft YaHei" charset="-122"/>
              </a:rPr>
              <a:t>L2 </a:t>
            </a:r>
            <a:r>
              <a:rPr lang="zh-CN" altLang="en-US" sz="2400" dirty="0">
                <a:solidFill>
                  <a:srgbClr val="0000FF"/>
                </a:solidFill>
                <a:latin typeface="Microsoft YaHei" charset="-122"/>
                <a:ea typeface="Microsoft YaHei" charset="-122"/>
                <a:cs typeface="Microsoft YaHei" charset="-122"/>
              </a:rPr>
              <a:t>正则：</a:t>
            </a:r>
            <a:endParaRPr lang="zh-TW" altLang="en-US" sz="2400" dirty="0">
              <a:solidFill>
                <a:srgbClr val="0000FF"/>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矩形 5"/>
              <p:cNvSpPr/>
              <p:nvPr/>
            </p:nvSpPr>
            <p:spPr>
              <a:xfrm>
                <a:off x="1596884" y="2366911"/>
                <a:ext cx="4901150"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charset="0"/>
                        </a:rPr>
                        <m:t>𝐽</m:t>
                      </m:r>
                      <m:d>
                        <m:dPr>
                          <m:ctrlPr>
                            <a:rPr lang="en-US" altLang="zh-CN" sz="2800" i="1">
                              <a:latin typeface="Cambria Math" charset="0"/>
                            </a:rPr>
                          </m:ctrlPr>
                        </m:dPr>
                        <m:e>
                          <m:r>
                            <a:rPr kumimoji="1" lang="en-US" altLang="zh-CN" sz="2800" b="1" i="1">
                              <a:latin typeface="Cambria Math" charset="0"/>
                              <a:ea typeface="Cambria Math" charset="0"/>
                              <a:cs typeface="Cambria Math" charset="0"/>
                            </a:rPr>
                            <m:t>𝛉</m:t>
                          </m:r>
                        </m:e>
                      </m:d>
                      <m:r>
                        <a:rPr lang="en-US" altLang="zh-CN" sz="2800" i="1">
                          <a:latin typeface="Cambria Math" charset="0"/>
                        </a:rPr>
                        <m:t>=</m:t>
                      </m:r>
                      <m:nary>
                        <m:naryPr>
                          <m:chr m:val="∑"/>
                          <m:ctrlPr>
                            <a:rPr lang="is-IS" altLang="zh-CN" sz="2800" i="1">
                              <a:latin typeface="Cambria Math" charset="0"/>
                            </a:rPr>
                          </m:ctrlPr>
                        </m:naryPr>
                        <m:sub>
                          <m:r>
                            <m:rPr>
                              <m:brk m:alnAt="23"/>
                            </m:rPr>
                            <a:rPr lang="en-US" altLang="zh-CN" sz="2800" i="1">
                              <a:latin typeface="Cambria Math" charset="0"/>
                            </a:rPr>
                            <m:t>𝑖</m:t>
                          </m:r>
                          <m:r>
                            <a:rPr lang="en-US" altLang="zh-CN" sz="2800" i="1">
                              <a:latin typeface="Cambria Math" charset="0"/>
                            </a:rPr>
                            <m:t>=1</m:t>
                          </m:r>
                        </m:sub>
                        <m:sup>
                          <m:r>
                            <a:rPr lang="en-US" altLang="zh-CN" sz="2800" i="1">
                              <a:latin typeface="Cambria Math" charset="0"/>
                            </a:rPr>
                            <m:t>𝑁</m:t>
                          </m:r>
                        </m:sup>
                        <m:e>
                          <m:r>
                            <a:rPr lang="en-US" altLang="zh-CN" sz="2800" b="0" i="1" smtClean="0">
                              <a:latin typeface="Cambria Math" panose="02040503050406030204" pitchFamily="18" charset="0"/>
                            </a:rPr>
                            <m:t>𝐿</m:t>
                          </m:r>
                          <m:d>
                            <m:dPr>
                              <m:ctrlPr>
                                <a:rPr lang="mr-IN" altLang="zh-CN" sz="2800" i="1">
                                  <a:latin typeface="Cambria Math" charset="0"/>
                                </a:rPr>
                              </m:ctrlPr>
                            </m:dPr>
                            <m:e>
                              <m:sSub>
                                <m:sSubPr>
                                  <m:ctrlPr>
                                    <a:rPr lang="en-US" altLang="zh-CN" sz="2800" i="1">
                                      <a:latin typeface="Cambria Math" charset="0"/>
                                    </a:rPr>
                                  </m:ctrlPr>
                                </m:sSubPr>
                                <m:e>
                                  <m:r>
                                    <a:rPr lang="en-US" altLang="zh-CN" sz="2800" i="1">
                                      <a:latin typeface="Cambria Math" charset="0"/>
                                    </a:rPr>
                                    <m:t>𝑦</m:t>
                                  </m:r>
                                </m:e>
                                <m:sub>
                                  <m:r>
                                    <a:rPr lang="en-US" altLang="zh-CN" sz="2800" i="1">
                                      <a:latin typeface="Cambria Math" charset="0"/>
                                    </a:rPr>
                                    <m:t>𝑖</m:t>
                                  </m:r>
                                </m:sub>
                              </m:sSub>
                              <m:r>
                                <a:rPr lang="en-US" altLang="zh-CN" sz="2800" i="1">
                                  <a:latin typeface="Cambria Math" charset="0"/>
                                </a:rPr>
                                <m:t>,</m:t>
                              </m:r>
                              <m:sSub>
                                <m:sSubPr>
                                  <m:ctrlPr>
                                    <a:rPr lang="en-US" altLang="zh-CN" sz="2800" i="1">
                                      <a:latin typeface="Cambria Math" charset="0"/>
                                    </a:rPr>
                                  </m:ctrlPr>
                                </m:sSubPr>
                                <m:e>
                                  <m:acc>
                                    <m:accPr>
                                      <m:chr m:val="̂"/>
                                      <m:ctrlPr>
                                        <a:rPr lang="en-US" altLang="zh-CN" sz="2800" i="1">
                                          <a:latin typeface="Cambria Math" charset="0"/>
                                        </a:rPr>
                                      </m:ctrlPr>
                                    </m:accPr>
                                    <m:e>
                                      <m:r>
                                        <a:rPr lang="en-US" altLang="zh-CN" sz="2800" i="1">
                                          <a:latin typeface="Cambria Math" charset="0"/>
                                        </a:rPr>
                                        <m:t>𝑦</m:t>
                                      </m:r>
                                    </m:e>
                                  </m:acc>
                                </m:e>
                                <m:sub>
                                  <m:r>
                                    <a:rPr lang="en-US" altLang="zh-CN" sz="2800" i="1">
                                      <a:latin typeface="Cambria Math" charset="0"/>
                                    </a:rPr>
                                    <m:t>𝑖</m:t>
                                  </m:r>
                                </m:sub>
                              </m:sSub>
                              <m:r>
                                <a:rPr lang="en-US" altLang="zh-CN" sz="2800" b="0" i="1" smtClean="0">
                                  <a:latin typeface="Cambria Math" panose="02040503050406030204" pitchFamily="18" charset="0"/>
                                </a:rPr>
                                <m:t>;</m:t>
                              </m:r>
                              <m:r>
                                <a:rPr kumimoji="1" lang="en-US" altLang="zh-CN" sz="2800" b="1" i="1">
                                  <a:latin typeface="Cambria Math" charset="0"/>
                                  <a:ea typeface="Cambria Math" charset="0"/>
                                  <a:cs typeface="Cambria Math" charset="0"/>
                                </a:rPr>
                                <m:t>𝛉</m:t>
                              </m:r>
                            </m:e>
                          </m:d>
                        </m:e>
                      </m:nary>
                      <m:r>
                        <a:rPr lang="en-US" altLang="zh-CN" sz="2800" i="1">
                          <a:latin typeface="Cambria Math" charset="0"/>
                        </a:rPr>
                        <m:t>+</m:t>
                      </m:r>
                      <m:r>
                        <a:rPr lang="en-US" altLang="zh-CN" sz="2800" i="1">
                          <a:latin typeface="Cambria Math" charset="0"/>
                          <a:ea typeface="Cambria Math" charset="0"/>
                          <a:cs typeface="Cambria Math" charset="0"/>
                        </a:rPr>
                        <m:t>𝜆</m:t>
                      </m:r>
                      <m:r>
                        <a:rPr lang="en-US" altLang="zh-CN" sz="2800" i="1">
                          <a:latin typeface="Cambria Math" charset="0"/>
                          <a:ea typeface="Cambria Math" charset="0"/>
                          <a:cs typeface="Cambria Math" charset="0"/>
                        </a:rPr>
                        <m:t>𝑅</m:t>
                      </m:r>
                      <m:d>
                        <m:dPr>
                          <m:ctrlPr>
                            <a:rPr lang="en-US" altLang="zh-CN" sz="2800" i="1">
                              <a:latin typeface="Cambria Math" charset="0"/>
                            </a:rPr>
                          </m:ctrlPr>
                        </m:dPr>
                        <m:e>
                          <m:r>
                            <a:rPr kumimoji="1" lang="en-US" altLang="zh-CN" sz="2800" b="1" i="1">
                              <a:latin typeface="Cambria Math" charset="0"/>
                              <a:ea typeface="Cambria Math" charset="0"/>
                              <a:cs typeface="Cambria Math" charset="0"/>
                            </a:rPr>
                            <m:t>𝛉</m:t>
                          </m:r>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596884" y="2366911"/>
                <a:ext cx="4901150" cy="1303883"/>
              </a:xfrm>
              <a:prstGeom prst="rect">
                <a:avLst/>
              </a:prstGeom>
              <a:blipFill>
                <a:blip r:embed="rId3"/>
                <a:stretch>
                  <a:fillRect l="-1550" t="-101942" b="-160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85030" y="4195340"/>
                <a:ext cx="24544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1" i="1" smtClean="0">
                          <a:latin typeface="Cambria Math" charset="0"/>
                          <a:ea typeface="Cambria Math" charset="0"/>
                          <a:cs typeface="Cambria Math" charset="0"/>
                        </a:rPr>
                        <m:t>𝛉</m:t>
                      </m:r>
                      <m:r>
                        <a:rPr kumimoji="1" lang="en-US" altLang="zh-CN" sz="2400" b="1" i="1" smtClean="0">
                          <a:latin typeface="Cambria Math" charset="0"/>
                          <a:ea typeface="Cambria Math" charset="0"/>
                          <a:cs typeface="Cambria Math" charset="0"/>
                        </a:rPr>
                        <m:t>=</m:t>
                      </m:r>
                      <m:d>
                        <m:dPr>
                          <m:begChr m:val="["/>
                          <m:endChr m:val="]"/>
                          <m:ctrlPr>
                            <a:rPr kumimoji="1" lang="mr-IN" altLang="zh-CN" sz="2400" b="1" i="1" smtClean="0">
                              <a:latin typeface="Cambria Math" charset="0"/>
                              <a:ea typeface="Cambria Math" charset="0"/>
                              <a:cs typeface="Cambria Math" charset="0"/>
                            </a:rPr>
                          </m:ctrlPr>
                        </m:dPr>
                        <m:e>
                          <m:sSub>
                            <m:sSubPr>
                              <m:ctrlPr>
                                <a:rPr kumimoji="1" lang="en-US" altLang="zh-CN" sz="2400" i="1" smtClean="0">
                                  <a:latin typeface="Cambria Math" charset="0"/>
                                  <a:ea typeface="Cambria Math" charset="0"/>
                                  <a:cs typeface="Cambria Math" charset="0"/>
                                </a:rPr>
                              </m:ctrlPr>
                            </m:sSub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Sub>
                          <m:r>
                            <a:rPr kumimoji="1" lang="en-US" altLang="zh-CN" sz="2400" b="0" i="1" smtClean="0">
                              <a:latin typeface="Cambria Math" charset="0"/>
                              <a:ea typeface="Cambria Math" charset="0"/>
                              <a:cs typeface="Cambria Math" charset="0"/>
                            </a:rPr>
                            <m:t>,</m:t>
                          </m:r>
                          <m:sSub>
                            <m:sSubPr>
                              <m:ctrlPr>
                                <a:rPr kumimoji="1" lang="en-US" altLang="zh-CN" sz="2400" i="1">
                                  <a:latin typeface="Cambria Math" charset="0"/>
                                  <a:ea typeface="Cambria Math" charset="0"/>
                                  <a:cs typeface="Cambria Math" charset="0"/>
                                </a:rPr>
                              </m:ctrlPr>
                            </m:sSubPr>
                            <m:e>
                              <m:r>
                                <a:rPr kumimoji="1" lang="en-US" altLang="zh-CN" sz="2400" b="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r>
                            <a:rPr kumimoji="1" lang="en-US" altLang="zh-CN" sz="2400" b="0" i="1" smtClean="0">
                              <a:latin typeface="Cambria Math" charset="0"/>
                              <a:ea typeface="Cambria Math" charset="0"/>
                              <a:cs typeface="Cambria Math" charset="0"/>
                            </a:rPr>
                            <m:t>, …,</m:t>
                          </m:r>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385030" y="4195340"/>
                <a:ext cx="2454454" cy="461665"/>
              </a:xfrm>
              <a:prstGeom prst="rect">
                <a:avLst/>
              </a:prstGeom>
              <a:blipFill rotWithShape="0">
                <a:blip r:embed="rId4"/>
                <a:stretch>
                  <a:fillRect b="-1316"/>
                </a:stretch>
              </a:blipFill>
            </p:spPr>
            <p:txBody>
              <a:bodyPr/>
              <a:lstStyle/>
              <a:p>
                <a:r>
                  <a:rPr lang="zh-CN" altLang="en-US">
                    <a:noFill/>
                  </a:rPr>
                  <a:t> </a:t>
                </a:r>
              </a:p>
            </p:txBody>
          </p:sp>
        </mc:Fallback>
      </mc:AlternateContent>
      <p:cxnSp>
        <p:nvCxnSpPr>
          <p:cNvPr id="19" name="直線單箭頭接點 6"/>
          <p:cNvCxnSpPr/>
          <p:nvPr/>
        </p:nvCxnSpPr>
        <p:spPr>
          <a:xfrm>
            <a:off x="5661524" y="3348464"/>
            <a:ext cx="0" cy="62291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7196426" y="4947374"/>
                <a:ext cx="3082447" cy="485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b="1" i="1" smtClean="0">
                              <a:latin typeface="Cambria Math" charset="0"/>
                              <a:ea typeface="Cambria Math" charset="0"/>
                              <a:cs typeface="Cambria Math" charset="0"/>
                            </a:rPr>
                          </m:ctrlPr>
                        </m:sSubSupPr>
                        <m:e>
                          <m:d>
                            <m:dPr>
                              <m:begChr m:val="‖"/>
                              <m:endChr m:val="‖"/>
                              <m:ctrlPr>
                                <a:rPr kumimoji="1" lang="en-US" altLang="zh-CN" sz="2400" b="1" i="1" smtClean="0">
                                  <a:latin typeface="Cambria Math"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𝟐</m:t>
                          </m:r>
                        </m:sub>
                        <m:sup>
                          <m:r>
                            <a:rPr kumimoji="1" lang="en-US" altLang="zh-CN" sz="2400" b="1" i="1" smtClean="0">
                              <a:latin typeface="Cambria Math" charset="0"/>
                              <a:ea typeface="Cambria Math" charset="0"/>
                              <a:cs typeface="Cambria Math" charset="0"/>
                            </a:rPr>
                            <m:t>𝟐</m:t>
                          </m:r>
                        </m:sup>
                      </m:sSubSup>
                      <m:r>
                        <a:rPr kumimoji="1" lang="en-US" altLang="zh-CN" sz="2400" b="1" i="1" smtClean="0">
                          <a:latin typeface="Cambria Math" charset="0"/>
                          <a:ea typeface="Cambria Math" charset="0"/>
                          <a:cs typeface="Cambria Math" charset="0"/>
                        </a:rPr>
                        <m:t>=</m:t>
                      </m:r>
                      <m:sSubSup>
                        <m:sSubSupPr>
                          <m:ctrlPr>
                            <a:rPr kumimoji="1" lang="en-US" altLang="zh-CN" sz="2400" i="1" smtClean="0">
                              <a:latin typeface="Cambria Math"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1</m:t>
                          </m:r>
                        </m:sub>
                        <m:sup>
                          <m:r>
                            <a:rPr kumimoji="1" lang="en-US" altLang="zh-CN" sz="2400" b="0" i="1" smtClean="0">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charset="0"/>
                              <a:ea typeface="Cambria Math" charset="0"/>
                              <a:cs typeface="Cambria Math" charset="0"/>
                            </a:rPr>
                          </m:ctrlPr>
                        </m:sSubSup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2</m:t>
                          </m:r>
                        </m:sup>
                      </m:sSubSup>
                      <m:r>
                        <a:rPr kumimoji="1" lang="en-US" altLang="zh-CN" sz="2400" b="0" i="1" smtClean="0">
                          <a:latin typeface="Cambria Math" charset="0"/>
                          <a:ea typeface="Cambria Math" charset="0"/>
                          <a:cs typeface="Cambria Math" charset="0"/>
                        </a:rPr>
                        <m:t>+…</m:t>
                      </m:r>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7196426" y="4947374"/>
                <a:ext cx="3082447" cy="48551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字方塊 14"/>
              <p:cNvSpPr txBox="1"/>
              <p:nvPr/>
            </p:nvSpPr>
            <p:spPr>
              <a:xfrm>
                <a:off x="5829134" y="5534459"/>
                <a:ext cx="5161953" cy="508794"/>
              </a:xfrm>
              <a:prstGeom prst="rect">
                <a:avLst/>
              </a:prstGeom>
              <a:noFill/>
            </p:spPr>
            <p:txBody>
              <a:bodyPr wrap="square" rtlCol="0">
                <a:spAutoFit/>
              </a:bodyPr>
              <a:lstStyle/>
              <a:p>
                <a:r>
                  <a:rPr lang="en-US" altLang="zh-TW" sz="2400" dirty="0">
                    <a:solidFill>
                      <a:srgbClr val="0000FF"/>
                    </a:solidFill>
                    <a:latin typeface="Microsoft YaHei" charset="-122"/>
                    <a:ea typeface="Microsoft YaHei" charset="-122"/>
                    <a:cs typeface="Microsoft YaHei" charset="-122"/>
                  </a:rPr>
                  <a:t>L1 </a:t>
                </a:r>
                <a:r>
                  <a:rPr lang="zh-CN" altLang="en-US" sz="2400" dirty="0">
                    <a:solidFill>
                      <a:srgbClr val="0000FF"/>
                    </a:solidFill>
                    <a:latin typeface="Microsoft YaHei" charset="-122"/>
                    <a:ea typeface="Microsoft YaHei" charset="-122"/>
                    <a:cs typeface="Microsoft YaHei" charset="-122"/>
                  </a:rPr>
                  <a:t>正则：</a:t>
                </a:r>
                <a14:m>
                  <m:oMath xmlns:m="http://schemas.openxmlformats.org/officeDocument/2006/math">
                    <m:sSubSup>
                      <m:sSubSupPr>
                        <m:ctrlPr>
                          <a:rPr kumimoji="1" lang="en-US" altLang="zh-CN" sz="2400" b="1" i="1">
                            <a:latin typeface="Cambria Math" charset="0"/>
                            <a:ea typeface="Cambria Math" charset="0"/>
                            <a:cs typeface="Cambria Math" charset="0"/>
                          </a:rPr>
                        </m:ctrlPr>
                      </m:sSubSupPr>
                      <m:e>
                        <m:d>
                          <m:dPr>
                            <m:begChr m:val="‖"/>
                            <m:endChr m:val="‖"/>
                            <m:ctrlPr>
                              <a:rPr kumimoji="1" lang="en-US" altLang="zh-CN" sz="2400" b="1" i="1">
                                <a:latin typeface="Cambria Math" charset="0"/>
                                <a:ea typeface="Cambria Math" charset="0"/>
                                <a:cs typeface="Cambria Math" charset="0"/>
                              </a:rPr>
                            </m:ctrlPr>
                          </m:dPr>
                          <m:e>
                            <m:r>
                              <a:rPr kumimoji="1" lang="en-US" altLang="zh-CN" sz="2400" b="1" i="1">
                                <a:latin typeface="Cambria Math" charset="0"/>
                                <a:ea typeface="Cambria Math" charset="0"/>
                                <a:cs typeface="Cambria Math" charset="0"/>
                              </a:rPr>
                              <m:t>𝛉</m:t>
                            </m:r>
                          </m:e>
                        </m:d>
                      </m:e>
                      <m:sub>
                        <m:r>
                          <a:rPr kumimoji="1" lang="en-US" altLang="zh-CN" sz="2400" b="1" i="1" smtClean="0">
                            <a:latin typeface="Cambria Math" charset="0"/>
                            <a:ea typeface="Cambria Math" charset="0"/>
                            <a:cs typeface="Cambria Math" charset="0"/>
                          </a:rPr>
                          <m:t>𝟏</m:t>
                        </m:r>
                      </m:sub>
                      <m:sup/>
                    </m:sSubSup>
                    <m:r>
                      <a:rPr kumimoji="1" lang="en-US" altLang="zh-CN" sz="2400" b="1" i="1">
                        <a:latin typeface="Cambria Math" charset="0"/>
                        <a:ea typeface="Cambria Math" charset="0"/>
                        <a:cs typeface="Cambria Math" charset="0"/>
                      </a:rPr>
                      <m:t>=</m:t>
                    </m:r>
                    <m:d>
                      <m:dPr>
                        <m:begChr m:val="|"/>
                        <m:endChr m:val="|"/>
                        <m:ctrlPr>
                          <a:rPr kumimoji="1" lang="hr-HR" altLang="zh-CN" sz="2400" b="1" i="1" smtClean="0">
                            <a:latin typeface="Cambria Math" charset="0"/>
                            <a:ea typeface="Cambria Math" charset="0"/>
                            <a:cs typeface="Cambria Math" charset="0"/>
                          </a:rPr>
                        </m:ctrlPr>
                      </m:dPr>
                      <m:e>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1</m:t>
                            </m:r>
                          </m:sub>
                        </m:sSub>
                      </m:e>
                    </m:d>
                    <m:r>
                      <a:rPr kumimoji="1" lang="en-US" altLang="zh-CN" sz="2400" i="1">
                        <a:latin typeface="Cambria Math" charset="0"/>
                        <a:ea typeface="Cambria Math" charset="0"/>
                        <a:cs typeface="Cambria Math" charset="0"/>
                      </a:rPr>
                      <m:t>+</m:t>
                    </m:r>
                    <m:d>
                      <m:dPr>
                        <m:begChr m:val="|"/>
                        <m:endChr m:val="|"/>
                        <m:ctrlPr>
                          <a:rPr kumimoji="1" lang="hr-HR" altLang="zh-CN" sz="2400" i="1" smtClean="0">
                            <a:latin typeface="Cambria Math" charset="0"/>
                            <a:ea typeface="Cambria Math" charset="0"/>
                            <a:cs typeface="Cambria Math" charset="0"/>
                          </a:rPr>
                        </m:ctrlPr>
                      </m:dPr>
                      <m:e>
                        <m:sSub>
                          <m:sSubPr>
                            <m:ctrlPr>
                              <a:rPr kumimoji="1" lang="en-US" altLang="zh-CN" sz="2400" i="1">
                                <a:latin typeface="Cambria Math" charset="0"/>
                                <a:ea typeface="Cambria Math" charset="0"/>
                                <a:cs typeface="Cambria Math" charset="0"/>
                              </a:rPr>
                            </m:ctrlPr>
                          </m:sSubPr>
                          <m:e>
                            <m:r>
                              <a:rPr kumimoji="1" lang="en-US" altLang="zh-CN" sz="2400" i="1">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2</m:t>
                            </m:r>
                          </m:sub>
                        </m:sSub>
                      </m:e>
                    </m:d>
                    <m:r>
                      <a:rPr kumimoji="1" lang="en-US" altLang="zh-CN" sz="2400" b="0" i="1" smtClean="0">
                        <a:latin typeface="Cambria Math" charset="0"/>
                        <a:ea typeface="Cambria Math" charset="0"/>
                        <a:cs typeface="Cambria Math" charset="0"/>
                      </a:rPr>
                      <m:t>+…</m:t>
                    </m:r>
                  </m:oMath>
                </a14:m>
                <a:endParaRPr lang="zh-CN" altLang="en-US" sz="2400" dirty="0"/>
              </a:p>
            </p:txBody>
          </p:sp>
        </mc:Choice>
        <mc:Fallback xmlns="">
          <p:sp>
            <p:nvSpPr>
              <p:cNvPr id="22" name="文字方塊 14"/>
              <p:cNvSpPr txBox="1">
                <a:spLocks noRot="1" noChangeAspect="1" noMove="1" noResize="1" noEditPoints="1" noAdjustHandles="1" noChangeArrowheads="1" noChangeShapeType="1" noTextEdit="1"/>
              </p:cNvSpPr>
              <p:nvPr/>
            </p:nvSpPr>
            <p:spPr>
              <a:xfrm>
                <a:off x="5829134" y="5534459"/>
                <a:ext cx="5161953" cy="508794"/>
              </a:xfrm>
              <a:prstGeom prst="rect">
                <a:avLst/>
              </a:prstGeom>
              <a:blipFill rotWithShape="0">
                <a:blip r:embed="rId6"/>
                <a:stretch>
                  <a:fillRect l="-1771" t="-1205" b="-26506"/>
                </a:stretch>
              </a:blipFill>
            </p:spPr>
            <p:txBody>
              <a:bodyPr/>
              <a:lstStyle/>
              <a:p>
                <a:r>
                  <a:rPr lang="zh-CN" altLang="en-US">
                    <a:noFill/>
                  </a:rPr>
                  <a:t> </a:t>
                </a:r>
              </a:p>
            </p:txBody>
          </p:sp>
        </mc:Fallback>
      </mc:AlternateContent>
      <p:sp>
        <p:nvSpPr>
          <p:cNvPr id="23" name="矩形 22"/>
          <p:cNvSpPr/>
          <p:nvPr/>
        </p:nvSpPr>
        <p:spPr>
          <a:xfrm>
            <a:off x="10293082" y="4915291"/>
            <a:ext cx="1898918"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Weight Decay</a:t>
            </a:r>
            <a:endParaRPr lang="zh-TW" altLang="en-US" sz="2400" dirty="0"/>
          </a:p>
        </p:txBody>
      </p:sp>
    </p:spTree>
    <p:extLst>
      <p:ext uri="{BB962C8B-B14F-4D97-AF65-F5344CB8AC3E}">
        <p14:creationId xmlns:p14="http://schemas.microsoft.com/office/powerpoint/2010/main" val="21052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P spid="10" grpId="0"/>
      <p:bldP spid="21" grpId="0"/>
      <p:bldP spid="22" grpId="0"/>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734238" y="4055089"/>
                <a:ext cx="10752465" cy="2831544"/>
              </a:xfrm>
              <a:prstGeom prst="rect">
                <a:avLst/>
              </a:prstGeom>
              <a:noFill/>
            </p:spPr>
            <p:txBody>
              <a:bodyPr wrap="square" rtlCol="0">
                <a:spAutoFit/>
              </a:bodyPr>
              <a:lstStyle/>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随机删除一部分神经元，即随机地将输入中的每个元素以概率</a:t>
                </a:r>
                <a14:m>
                  <m:oMath xmlns:m="http://schemas.openxmlformats.org/officeDocument/2006/math">
                    <m:r>
                      <a:rPr lang="en-US" altLang="zh-TW" sz="2400" i="1" dirty="0" smtClean="0">
                        <a:solidFill>
                          <a:srgbClr val="002060"/>
                        </a:solidFill>
                        <a:latin typeface="Cambria Math" panose="02040503050406030204" pitchFamily="18" charset="0"/>
                        <a:ea typeface="Microsoft YaHei" charset="-122"/>
                        <a:cs typeface="Microsoft YaHei" charset="-122"/>
                      </a:rPr>
                      <m:t>𝑝</m:t>
                    </m:r>
                  </m:oMath>
                </a14:m>
                <a:r>
                  <a:rPr lang="zh-CN" altLang="en-US" sz="2400" dirty="0">
                    <a:solidFill>
                      <a:srgbClr val="002060"/>
                    </a:solidFill>
                    <a:latin typeface="Microsoft YaHei" charset="-122"/>
                    <a:ea typeface="Microsoft YaHei" charset="-122"/>
                    <a:cs typeface="Microsoft YaHei" charset="-122"/>
                  </a:rPr>
                  <a:t>置</a:t>
                </a:r>
                <a:r>
                  <a:rPr lang="en-US" altLang="zh-CN" sz="2400" dirty="0">
                    <a:solidFill>
                      <a:srgbClr val="002060"/>
                    </a:solidFill>
                    <a:latin typeface="Microsoft YaHei" charset="-122"/>
                    <a:ea typeface="Microsoft YaHei" charset="-122"/>
                    <a:cs typeface="Microsoft YaHei" charset="-122"/>
                  </a:rPr>
                  <a:t>0</a:t>
                </a:r>
              </a:p>
              <a:p>
                <a:endParaRPr lang="en-US" altLang="zh-TW"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TW"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前向传播</a:t>
                </a:r>
                <a:endParaRPr lang="en-US" altLang="zh-CN"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CN" sz="24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endParaRPr lang="en-US" altLang="zh-CN" sz="1000" dirty="0">
                  <a:solidFill>
                    <a:srgbClr val="002060"/>
                  </a:solidFill>
                  <a:latin typeface="Microsoft YaHei" charset="-122"/>
                  <a:ea typeface="Microsoft YaHei" charset="-122"/>
                  <a:cs typeface="Microsoft YaHei" charset="-122"/>
                </a:endParaRPr>
              </a:p>
              <a:p>
                <a:pPr marL="342900" indent="-342900">
                  <a:buFont typeface="Wingdings" pitchFamily="2" charset="2"/>
                  <a:buChar char="n"/>
                </a:pPr>
                <a:r>
                  <a:rPr lang="zh-CN" altLang="en-US" sz="2400" dirty="0">
                    <a:solidFill>
                      <a:srgbClr val="002060"/>
                    </a:solidFill>
                    <a:latin typeface="Microsoft YaHei" charset="-122"/>
                    <a:ea typeface="Microsoft YaHei" charset="-122"/>
                    <a:cs typeface="Microsoft YaHei" charset="-122"/>
                  </a:rPr>
                  <a:t>反向传播损失，更新参数</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没有被删除的那一部分神经元的参数得到更新，删除的神经元参数保持被删除前的结果）</a:t>
                </a:r>
                <a:endParaRPr lang="en-US" altLang="zh-CN" sz="2400" dirty="0">
                  <a:solidFill>
                    <a:srgbClr val="002060"/>
                  </a:solidFill>
                  <a:latin typeface="Microsoft YaHei" charset="-122"/>
                  <a:ea typeface="Microsoft YaHei" charset="-122"/>
                  <a:cs typeface="Microsoft YaHei" charset="-122"/>
                </a:endParaRPr>
              </a:p>
            </p:txBody>
          </p:sp>
        </mc:Choice>
        <mc:Fallback xmlns="">
          <p:sp>
            <p:nvSpPr>
              <p:cNvPr id="119" name="文字方塊 118"/>
              <p:cNvSpPr txBox="1">
                <a:spLocks noRot="1" noChangeAspect="1" noMove="1" noResize="1" noEditPoints="1" noAdjustHandles="1" noChangeArrowheads="1" noChangeShapeType="1" noTextEdit="1"/>
              </p:cNvSpPr>
              <p:nvPr/>
            </p:nvSpPr>
            <p:spPr>
              <a:xfrm>
                <a:off x="734238" y="4055089"/>
                <a:ext cx="10752465" cy="2831544"/>
              </a:xfrm>
              <a:prstGeom prst="rect">
                <a:avLst/>
              </a:prstGeom>
              <a:blipFill>
                <a:blip r:embed="rId3"/>
                <a:stretch>
                  <a:fillRect l="-708" t="-1786" r="-118" b="-4018"/>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xmlns="" id="{6AC4E428-6CB3-FA40-BD2C-27DBFF61CF9E}"/>
              </a:ext>
            </a:extLst>
          </p:cNvPr>
          <p:cNvGrpSpPr/>
          <p:nvPr/>
        </p:nvGrpSpPr>
        <p:grpSpPr>
          <a:xfrm>
            <a:off x="378648" y="808781"/>
            <a:ext cx="5376205" cy="2608396"/>
            <a:chOff x="3840154" y="1505394"/>
            <a:chExt cx="5777313" cy="2641997"/>
          </a:xfrm>
        </p:grpSpPr>
        <p:sp>
          <p:nvSpPr>
            <p:cNvPr id="63" name="橢圓 62"/>
            <p:cNvSpPr/>
            <p:nvPr/>
          </p:nvSpPr>
          <p:spPr>
            <a:xfrm>
              <a:off x="5419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5419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4160254"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4160254"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7693769" y="24079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7693769" y="31941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7693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7693769" y="32469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4160254" y="1795088"/>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4160254"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4160254"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4160254"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3893919" y="23280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7183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7183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3893919" y="30826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4160254"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4160254"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4160254"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4160254"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4160254"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5929027"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5929027"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5929027"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5929027"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5929027"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5929027"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929027"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5929027"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5929027"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5929027"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5489370" y="1600601"/>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5494602" y="3010486"/>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7256127" y="2981603"/>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7265551" y="3674024"/>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3840154" y="3023686"/>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3863885" y="2294638"/>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4171694"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5940467"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xmlns="" id="{7EA6C553-D7E5-0048-98B0-3A3CA2B22599}"/>
              </a:ext>
            </a:extLst>
          </p:cNvPr>
          <p:cNvSpPr/>
          <p:nvPr/>
        </p:nvSpPr>
        <p:spPr>
          <a:xfrm>
            <a:off x="630237" y="3513938"/>
            <a:ext cx="4717209" cy="523220"/>
          </a:xfrm>
          <a:prstGeom prst="rect">
            <a:avLst/>
          </a:prstGeom>
        </p:spPr>
        <p:txBody>
          <a:bodyPr wrap="square">
            <a:spAutoFit/>
          </a:bodyPr>
          <a:lstStyle/>
          <a:p>
            <a:r>
              <a:rPr lang="zh-CN" altLang="en-US" sz="2800" dirty="0">
                <a:solidFill>
                  <a:srgbClr val="002060"/>
                </a:solidFill>
                <a:latin typeface="Microsoft YaHei" charset="-122"/>
                <a:ea typeface="Microsoft YaHei" charset="-122"/>
                <a:cs typeface="Microsoft YaHei" charset="-122"/>
              </a:rPr>
              <a:t>在每个</a:t>
            </a:r>
            <a:r>
              <a:rPr lang="en-US" altLang="zh-CN" sz="2800" dirty="0">
                <a:solidFill>
                  <a:srgbClr val="002060"/>
                </a:solidFill>
                <a:latin typeface="Microsoft YaHei" charset="-122"/>
                <a:ea typeface="Microsoft YaHei" charset="-122"/>
                <a:cs typeface="Microsoft YaHei" charset="-122"/>
              </a:rPr>
              <a:t>Mini- Batch</a:t>
            </a:r>
            <a:r>
              <a:rPr lang="zh-CN" altLang="en-US" sz="2800" dirty="0">
                <a:solidFill>
                  <a:srgbClr val="002060"/>
                </a:solidFill>
                <a:latin typeface="Microsoft YaHei" charset="-122"/>
                <a:ea typeface="Microsoft YaHei" charset="-122"/>
                <a:cs typeface="Microsoft YaHei" charset="-122"/>
              </a:rPr>
              <a:t>训练时</a:t>
            </a:r>
            <a:endParaRPr lang="zh-CN" altLang="en-US" sz="2800" dirty="0">
              <a:solidFill>
                <a:srgbClr val="002060"/>
              </a:solidFill>
            </a:endParaRPr>
          </a:p>
        </p:txBody>
      </p:sp>
      <p:grpSp>
        <p:nvGrpSpPr>
          <p:cNvPr id="116" name="组合 115">
            <a:extLst>
              <a:ext uri="{FF2B5EF4-FFF2-40B4-BE49-F238E27FC236}">
                <a16:creationId xmlns:a16="http://schemas.microsoft.com/office/drawing/2014/main" xmlns="" id="{413C7185-2557-8046-B5B0-EC01B0709932}"/>
              </a:ext>
            </a:extLst>
          </p:cNvPr>
          <p:cNvGrpSpPr/>
          <p:nvPr/>
        </p:nvGrpSpPr>
        <p:grpSpPr>
          <a:xfrm>
            <a:off x="6676635" y="902777"/>
            <a:ext cx="5326173" cy="2608396"/>
            <a:chOff x="3893919" y="1505394"/>
            <a:chExt cx="5723548" cy="2641997"/>
          </a:xfrm>
        </p:grpSpPr>
        <p:sp>
          <p:nvSpPr>
            <p:cNvPr id="117" name="橢圓 63">
              <a:extLst>
                <a:ext uri="{FF2B5EF4-FFF2-40B4-BE49-F238E27FC236}">
                  <a16:creationId xmlns:a16="http://schemas.microsoft.com/office/drawing/2014/main" xmlns="" id="{56490D0D-7107-F541-9AC3-49C3B2A98449}"/>
                </a:ext>
              </a:extLst>
            </p:cNvPr>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橢圓 65">
              <a:extLst>
                <a:ext uri="{FF2B5EF4-FFF2-40B4-BE49-F238E27FC236}">
                  <a16:creationId xmlns:a16="http://schemas.microsoft.com/office/drawing/2014/main" xmlns="" id="{C07C6898-2C65-0644-A4D0-625529BACD67}"/>
                </a:ext>
              </a:extLst>
            </p:cNvPr>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1" name="橢圓 66">
              <a:extLst>
                <a:ext uri="{FF2B5EF4-FFF2-40B4-BE49-F238E27FC236}">
                  <a16:creationId xmlns:a16="http://schemas.microsoft.com/office/drawing/2014/main" xmlns="" id="{04F44675-3024-EC4D-B79A-BCB1A765A449}"/>
                </a:ext>
              </a:extLst>
            </p:cNvPr>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橢圓 67">
              <a:extLst>
                <a:ext uri="{FF2B5EF4-FFF2-40B4-BE49-F238E27FC236}">
                  <a16:creationId xmlns:a16="http://schemas.microsoft.com/office/drawing/2014/main" xmlns="" id="{4CD62101-7BA2-A448-8F6C-09CCEED3A120}"/>
                </a:ext>
              </a:extLst>
            </p:cNvPr>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矩形 122">
              <a:extLst>
                <a:ext uri="{FF2B5EF4-FFF2-40B4-BE49-F238E27FC236}">
                  <a16:creationId xmlns:a16="http://schemas.microsoft.com/office/drawing/2014/main" xmlns="" id="{5007A86D-DC28-0848-B1EF-56800991D39B}"/>
                </a:ext>
              </a:extLst>
            </p:cNvPr>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4" name="直線單箭頭接點 70">
              <a:extLst>
                <a:ext uri="{FF2B5EF4-FFF2-40B4-BE49-F238E27FC236}">
                  <a16:creationId xmlns:a16="http://schemas.microsoft.com/office/drawing/2014/main" xmlns="" id="{E9FEF993-930E-054E-8C1B-A5C391659A6B}"/>
                </a:ext>
              </a:extLst>
            </p:cNvPr>
            <p:cNvCxnSpPr>
              <a:stCxn id="123" idx="3"/>
              <a:endCxn id="117"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72">
              <a:extLst>
                <a:ext uri="{FF2B5EF4-FFF2-40B4-BE49-F238E27FC236}">
                  <a16:creationId xmlns:a16="http://schemas.microsoft.com/office/drawing/2014/main" xmlns="" id="{5FF3E029-F75D-3944-A995-275B845DF8A5}"/>
                </a:ext>
              </a:extLst>
            </p:cNvPr>
            <p:cNvCxnSpPr>
              <a:stCxn id="123" idx="3"/>
              <a:endCxn id="118"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73">
              <a:extLst>
                <a:ext uri="{FF2B5EF4-FFF2-40B4-BE49-F238E27FC236}">
                  <a16:creationId xmlns:a16="http://schemas.microsoft.com/office/drawing/2014/main" xmlns="" id="{A16BC649-9418-D54C-8FE5-30418CC91CAF}"/>
                </a:ext>
              </a:extLst>
            </p:cNvPr>
            <p:cNvCxnSpPr>
              <a:endCxn id="121"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74">
              <a:extLst>
                <a:ext uri="{FF2B5EF4-FFF2-40B4-BE49-F238E27FC236}">
                  <a16:creationId xmlns:a16="http://schemas.microsoft.com/office/drawing/2014/main" xmlns="" id="{E08A7714-1622-E44C-9409-C194B8B844EF}"/>
                </a:ext>
              </a:extLst>
            </p:cNvPr>
            <p:cNvCxnSpPr>
              <a:endCxn id="121"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75">
              <a:extLst>
                <a:ext uri="{FF2B5EF4-FFF2-40B4-BE49-F238E27FC236}">
                  <a16:creationId xmlns:a16="http://schemas.microsoft.com/office/drawing/2014/main" xmlns="" id="{7B710585-0A2C-1E48-B4F0-7BFC8D44EF96}"/>
                </a:ext>
              </a:extLst>
            </p:cNvPr>
            <p:cNvCxnSpPr>
              <a:endCxn id="122"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76">
              <a:extLst>
                <a:ext uri="{FF2B5EF4-FFF2-40B4-BE49-F238E27FC236}">
                  <a16:creationId xmlns:a16="http://schemas.microsoft.com/office/drawing/2014/main" xmlns="" id="{A32B5C6E-4835-4D43-ABA1-4CB831346782}"/>
                </a:ext>
              </a:extLst>
            </p:cNvPr>
            <p:cNvCxnSpPr>
              <a:endCxn id="122"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橢圓 86">
              <a:extLst>
                <a:ext uri="{FF2B5EF4-FFF2-40B4-BE49-F238E27FC236}">
                  <a16:creationId xmlns:a16="http://schemas.microsoft.com/office/drawing/2014/main" xmlns="" id="{F07A10BA-81DC-3F4E-AE67-1C6AE6C7A08A}"/>
                </a:ext>
              </a:extLst>
            </p:cNvPr>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橢圓 87">
              <a:extLst>
                <a:ext uri="{FF2B5EF4-FFF2-40B4-BE49-F238E27FC236}">
                  <a16:creationId xmlns:a16="http://schemas.microsoft.com/office/drawing/2014/main" xmlns="" id="{A0069A0C-3962-594A-8590-0D7D565F1889}"/>
                </a:ext>
              </a:extLst>
            </p:cNvPr>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矩形 152">
              <a:extLst>
                <a:ext uri="{FF2B5EF4-FFF2-40B4-BE49-F238E27FC236}">
                  <a16:creationId xmlns:a16="http://schemas.microsoft.com/office/drawing/2014/main" xmlns="" id="{C7A09A34-0D51-9F4C-BBA2-9E9DB7E73565}"/>
                </a:ext>
              </a:extLst>
            </p:cNvPr>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54" name="直線單箭頭接點 92">
              <a:extLst>
                <a:ext uri="{FF2B5EF4-FFF2-40B4-BE49-F238E27FC236}">
                  <a16:creationId xmlns:a16="http://schemas.microsoft.com/office/drawing/2014/main" xmlns="" id="{BE18D4FF-C8CC-144B-87A0-26D70E5C3FB5}"/>
                </a:ext>
              </a:extLst>
            </p:cNvPr>
            <p:cNvCxnSpPr>
              <a:stCxn id="153" idx="3"/>
              <a:endCxn id="118" idx="2"/>
            </p:cNvCxnSpPr>
            <p:nvPr/>
          </p:nvCxnSpPr>
          <p:spPr>
            <a:xfrm flipV="1">
              <a:off x="4160254"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95">
              <a:extLst>
                <a:ext uri="{FF2B5EF4-FFF2-40B4-BE49-F238E27FC236}">
                  <a16:creationId xmlns:a16="http://schemas.microsoft.com/office/drawing/2014/main" xmlns="" id="{94024EC5-9E1B-A94B-8EDD-7C6462077AEE}"/>
                </a:ext>
              </a:extLst>
            </p:cNvPr>
            <p:cNvCxnSpPr>
              <a:stCxn id="153" idx="3"/>
              <a:endCxn id="117"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03">
              <a:extLst>
                <a:ext uri="{FF2B5EF4-FFF2-40B4-BE49-F238E27FC236}">
                  <a16:creationId xmlns:a16="http://schemas.microsoft.com/office/drawing/2014/main" xmlns="" id="{D70C830B-D5F4-9041-92E7-19B741EC90F6}"/>
                </a:ext>
              </a:extLst>
            </p:cNvPr>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09">
              <a:extLst>
                <a:ext uri="{FF2B5EF4-FFF2-40B4-BE49-F238E27FC236}">
                  <a16:creationId xmlns:a16="http://schemas.microsoft.com/office/drawing/2014/main" xmlns="" id="{C96DFCD4-52AC-F54D-98DB-0C4943426763}"/>
                </a:ext>
              </a:extLst>
            </p:cNvPr>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10">
              <a:extLst>
                <a:ext uri="{FF2B5EF4-FFF2-40B4-BE49-F238E27FC236}">
                  <a16:creationId xmlns:a16="http://schemas.microsoft.com/office/drawing/2014/main" xmlns="" id="{A9E97213-77D5-BF4E-AC38-63C84FD14035}"/>
                </a:ext>
              </a:extLst>
            </p:cNvPr>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13">
              <a:extLst>
                <a:ext uri="{FF2B5EF4-FFF2-40B4-BE49-F238E27FC236}">
                  <a16:creationId xmlns:a16="http://schemas.microsoft.com/office/drawing/2014/main" xmlns="" id="{A112C52A-9E06-1A49-AD20-DCC4FE650E50}"/>
                </a:ext>
              </a:extLst>
            </p:cNvPr>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14">
              <a:extLst>
                <a:ext uri="{FF2B5EF4-FFF2-40B4-BE49-F238E27FC236}">
                  <a16:creationId xmlns:a16="http://schemas.microsoft.com/office/drawing/2014/main" xmlns="" id="{CEB76B04-9983-6848-80D6-64966B8D34C3}"/>
                </a:ext>
              </a:extLst>
            </p:cNvPr>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23">
              <a:extLst>
                <a:ext uri="{FF2B5EF4-FFF2-40B4-BE49-F238E27FC236}">
                  <a16:creationId xmlns:a16="http://schemas.microsoft.com/office/drawing/2014/main" xmlns="" id="{A2491295-808D-2342-A3BB-1BF79E9A8735}"/>
                </a:ext>
              </a:extLst>
            </p:cNvPr>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字方塊 2">
              <a:extLst>
                <a:ext uri="{FF2B5EF4-FFF2-40B4-BE49-F238E27FC236}">
                  <a16:creationId xmlns:a16="http://schemas.microsoft.com/office/drawing/2014/main" xmlns="" id="{E0433DF6-F898-DF45-A0FA-FD792D33F9EA}"/>
                </a:ext>
              </a:extLst>
            </p:cNvPr>
            <p:cNvSpPr txBox="1"/>
            <p:nvPr/>
          </p:nvSpPr>
          <p:spPr>
            <a:xfrm>
              <a:off x="6948305" y="3626840"/>
              <a:ext cx="1677448" cy="467612"/>
            </a:xfrm>
            <a:prstGeom prst="rect">
              <a:avLst/>
            </a:prstGeom>
            <a:noFill/>
          </p:spPr>
          <p:txBody>
            <a:bodyPr wrap="square" rtlCol="0">
              <a:spAutoFit/>
            </a:bodyPr>
            <a:lstStyle/>
            <a:p>
              <a:pPr algn="ctr"/>
              <a:r>
                <a:rPr lang="zh-TW" altLang="en-US" sz="2400" dirty="0">
                  <a:solidFill>
                    <a:srgbClr val="C00000"/>
                  </a:solidFill>
                  <a:latin typeface="Microsoft YaHei" panose="020B0503020204020204" pitchFamily="34" charset="-122"/>
                  <a:ea typeface="Microsoft YaHei" panose="020B0503020204020204" pitchFamily="34" charset="-122"/>
                </a:rPr>
                <a:t>更瘦</a:t>
              </a:r>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0B8006F3-6C9F-3A40-9888-93288C4BCD4F}"/>
                  </a:ext>
                </a:extLst>
              </p:cNvPr>
              <p:cNvSpPr txBox="1"/>
              <p:nvPr/>
            </p:nvSpPr>
            <p:spPr>
              <a:xfrm>
                <a:off x="1272881" y="4599322"/>
                <a:ext cx="3202095"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charset="0"/>
                            </a:rPr>
                          </m:ctrlPr>
                        </m:sSubSupPr>
                        <m:e>
                          <m:r>
                            <a:rPr kumimoji="1" lang="en-US" altLang="zh-CN" sz="2400" b="0" i="1" smtClean="0">
                              <a:solidFill>
                                <a:srgbClr val="C00000"/>
                              </a:solidFill>
                              <a:latin typeface="Cambria Math" panose="02040503050406030204" pitchFamily="18" charset="0"/>
                            </a:rPr>
                            <m:t>𝑟</m:t>
                          </m:r>
                        </m:e>
                        <m:sub>
                          <m:r>
                            <a:rPr kumimoji="1" lang="en-US" altLang="zh-CN" sz="2400" b="0" i="1" smtClean="0">
                              <a:solidFill>
                                <a:srgbClr val="C00000"/>
                              </a:solidFill>
                              <a:latin typeface="Cambria Math" panose="02040503050406030204" pitchFamily="18" charset="0"/>
                            </a:rPr>
                            <m:t>𝑗</m:t>
                          </m:r>
                        </m:sub>
                        <m:sup>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𝑙</m:t>
                          </m:r>
                          <m:r>
                            <a:rPr kumimoji="1" lang="en-US" altLang="zh-CN" sz="2400" b="0" i="1" smtClean="0">
                              <a:solidFill>
                                <a:srgbClr val="C00000"/>
                              </a:solidFill>
                              <a:latin typeface="Cambria Math" panose="02040503050406030204" pitchFamily="18" charset="0"/>
                            </a:rPr>
                            <m:t>)</m:t>
                          </m:r>
                        </m:sup>
                      </m:sSubSup>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𝐵𝑒𝑟𝑛𝑜𝑢𝑙𝑙𝑖</m:t>
                      </m:r>
                      <m:r>
                        <a:rPr kumimoji="1" lang="en-US" altLang="zh-CN" sz="2400" b="0" i="1" smtClean="0">
                          <a:solidFill>
                            <a:srgbClr val="002060"/>
                          </a:solidFill>
                          <a:latin typeface="Cambria Math" panose="02040503050406030204" pitchFamily="18" charset="0"/>
                        </a:rPr>
                        <m:t>(1−</m:t>
                      </m:r>
                      <m:r>
                        <a:rPr kumimoji="1" lang="en-US" altLang="zh-CN" sz="2400" b="0" i="1" smtClean="0">
                          <a:solidFill>
                            <a:srgbClr val="002060"/>
                          </a:solidFill>
                          <a:latin typeface="Cambria Math" panose="02040503050406030204" pitchFamily="18" charset="0"/>
                        </a:rPr>
                        <m:t>𝑝</m:t>
                      </m:r>
                      <m:r>
                        <a:rPr kumimoji="1" lang="en-US" altLang="zh-CN" sz="2400" b="0" i="1" smtClean="0">
                          <a:solidFill>
                            <a:srgbClr val="002060"/>
                          </a:solidFill>
                          <a:latin typeface="Cambria Math" panose="02040503050406030204" pitchFamily="18" charset="0"/>
                        </a:rPr>
                        <m:t>)</m:t>
                      </m:r>
                    </m:oMath>
                  </m:oMathPara>
                </a14:m>
                <a:endParaRPr kumimoji="1" lang="zh-CN" altLang="en-US" dirty="0">
                  <a:solidFill>
                    <a:srgbClr val="002060"/>
                  </a:solidFill>
                </a:endParaRPr>
              </a:p>
            </p:txBody>
          </p:sp>
        </mc:Choice>
        <mc:Fallback xmlns="">
          <p:sp>
            <p:nvSpPr>
              <p:cNvPr id="7" name="文本框 6">
                <a:extLst>
                  <a:ext uri="{FF2B5EF4-FFF2-40B4-BE49-F238E27FC236}">
                    <a16:creationId xmlns:a16="http://schemas.microsoft.com/office/drawing/2014/main" id="{0B8006F3-6C9F-3A40-9888-93288C4BCD4F}"/>
                  </a:ext>
                </a:extLst>
              </p:cNvPr>
              <p:cNvSpPr txBox="1">
                <a:spLocks noRot="1" noChangeAspect="1" noMove="1" noResize="1" noEditPoints="1" noAdjustHandles="1" noChangeArrowheads="1" noChangeShapeType="1" noTextEdit="1"/>
              </p:cNvSpPr>
              <p:nvPr/>
            </p:nvSpPr>
            <p:spPr>
              <a:xfrm>
                <a:off x="1272881" y="4599322"/>
                <a:ext cx="3202095" cy="511935"/>
              </a:xfrm>
              <a:prstGeom prst="rect">
                <a:avLst/>
              </a:prstGeom>
              <a:blipFill>
                <a:blip r:embed="rId4"/>
                <a:stretch>
                  <a:fillRect l="-791" t="-2381" r="-276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xmlns="" id="{93800853-A314-FD45-AE32-1DBFB374051B}"/>
                  </a:ext>
                </a:extLst>
              </p:cNvPr>
              <p:cNvSpPr txBox="1"/>
              <p:nvPr/>
            </p:nvSpPr>
            <p:spPr>
              <a:xfrm>
                <a:off x="1272881" y="5550472"/>
                <a:ext cx="9091976" cy="584134"/>
              </a:xfrm>
              <a:prstGeom prst="rect">
                <a:avLst/>
              </a:prstGeom>
              <a:noFill/>
            </p:spPr>
            <p:txBody>
              <a:bodyPr wrap="none" lIns="0" tIns="0" rIns="0" bIns="0" rtlCol="0">
                <a:spAutoFit/>
              </a:bodyPr>
              <a:lstStyle/>
              <a:p>
                <a14:m>
                  <m:oMath xmlns:m="http://schemas.openxmlformats.org/officeDocument/2006/math">
                    <m:sSup>
                      <m:sSupPr>
                        <m:ctrlPr>
                          <a:rPr kumimoji="1" lang="en-US" altLang="zh-CN" sz="2400" b="0" i="1" smtClean="0">
                            <a:solidFill>
                              <a:srgbClr val="002060"/>
                            </a:solidFill>
                            <a:latin typeface="Cambria Math" charset="0"/>
                          </a:rPr>
                        </m:ctrlPr>
                      </m:sSupPr>
                      <m:e>
                        <m:acc>
                          <m:accPr>
                            <m:chr m:val="̃"/>
                            <m:ctrlPr>
                              <a:rPr kumimoji="1" lang="en-US" altLang="zh-CN" sz="2400" b="1" i="1" smtClean="0">
                                <a:solidFill>
                                  <a:srgbClr val="002060"/>
                                </a:solidFill>
                                <a:latin typeface="Cambria Math" charset="0"/>
                              </a:rPr>
                            </m:ctrlPr>
                          </m:accPr>
                          <m:e>
                            <m:r>
                              <a:rPr kumimoji="1" lang="en-US" altLang="zh-CN" sz="2400" b="1" i="1" smtClean="0">
                                <a:solidFill>
                                  <a:srgbClr val="002060"/>
                                </a:solidFill>
                                <a:latin typeface="Cambria Math" panose="02040503050406030204" pitchFamily="18" charset="0"/>
                              </a:rPr>
                              <m:t>𝒂</m:t>
                            </m:r>
                          </m:e>
                        </m:acc>
                      </m:e>
                      <m:sup>
                        <m:r>
                          <a:rPr kumimoji="1" lang="en-US" altLang="zh-CN" sz="2400" b="0" i="1" smtClean="0">
                            <a:solidFill>
                              <a:srgbClr val="002060"/>
                            </a:solidFill>
                            <a:latin typeface="Cambria Math" panose="02040503050406030204" pitchFamily="18" charset="0"/>
                          </a:rPr>
                          <m:t>(</m:t>
                        </m:r>
                        <m:r>
                          <a:rPr kumimoji="1" lang="en-US" altLang="zh-CN" sz="2400" b="0" i="1" smtClean="0">
                            <a:solidFill>
                              <a:srgbClr val="002060"/>
                            </a:solidFill>
                            <a:latin typeface="Cambria Math" panose="02040503050406030204" pitchFamily="18" charset="0"/>
                          </a:rPr>
                          <m:t>𝑙</m:t>
                        </m:r>
                        <m:r>
                          <a:rPr kumimoji="1" lang="en-US" altLang="zh-CN" sz="2400" b="0" i="1" smtClean="0">
                            <a:solidFill>
                              <a:srgbClr val="002060"/>
                            </a:solidFill>
                            <a:latin typeface="Cambria Math" panose="02040503050406030204" pitchFamily="18" charset="0"/>
                          </a:rPr>
                          <m:t>)</m:t>
                        </m:r>
                      </m:sup>
                    </m:sSup>
                    <m:r>
                      <a:rPr kumimoji="1" lang="en-US" altLang="zh-CN" sz="2400" b="0" i="1" smtClean="0">
                        <a:solidFill>
                          <a:srgbClr val="002060"/>
                        </a:solidFill>
                        <a:latin typeface="Cambria Math" panose="02040503050406030204" pitchFamily="18" charset="0"/>
                      </a:rPr>
                      <m:t>=</m:t>
                    </m:r>
                    <m:sSup>
                      <m:sSupPr>
                        <m:ctrlPr>
                          <a:rPr kumimoji="1" lang="en-US" altLang="zh-CN" sz="2400" b="0" i="1" smtClean="0">
                            <a:solidFill>
                              <a:srgbClr val="C00000"/>
                            </a:solidFill>
                            <a:latin typeface="Cambria Math" charset="0"/>
                          </a:rPr>
                        </m:ctrlPr>
                      </m:sSupPr>
                      <m:e>
                        <m:r>
                          <a:rPr kumimoji="1" lang="en-US" altLang="zh-CN" sz="2400" b="1" i="1" smtClean="0">
                            <a:solidFill>
                              <a:srgbClr val="C00000"/>
                            </a:solidFill>
                            <a:latin typeface="Cambria Math" panose="02040503050406030204" pitchFamily="18" charset="0"/>
                          </a:rPr>
                          <m:t>𝒓</m:t>
                        </m:r>
                      </m:e>
                      <m:sup>
                        <m:r>
                          <a:rPr kumimoji="1" lang="en-US" altLang="zh-CN" sz="2400" b="0" i="1" smtClean="0">
                            <a:solidFill>
                              <a:srgbClr val="C00000"/>
                            </a:solidFill>
                            <a:latin typeface="Cambria Math" panose="02040503050406030204" pitchFamily="18" charset="0"/>
                          </a:rPr>
                          <m:t>(</m:t>
                        </m:r>
                        <m:r>
                          <a:rPr kumimoji="1" lang="en-US" altLang="zh-CN" sz="2400" b="0" i="1" smtClean="0">
                            <a:solidFill>
                              <a:srgbClr val="C00000"/>
                            </a:solidFill>
                            <a:latin typeface="Cambria Math" panose="02040503050406030204" pitchFamily="18" charset="0"/>
                          </a:rPr>
                          <m:t>𝑙</m:t>
                        </m:r>
                        <m:r>
                          <a:rPr kumimoji="1" lang="en-US" altLang="zh-CN" sz="2400" b="0" i="1" smtClean="0">
                            <a:solidFill>
                              <a:srgbClr val="C00000"/>
                            </a:solidFill>
                            <a:latin typeface="Cambria Math" panose="02040503050406030204" pitchFamily="18" charset="0"/>
                          </a:rPr>
                          <m:t>)</m:t>
                        </m:r>
                      </m:sup>
                    </m:sSup>
                    <m:r>
                      <a:rPr lang="zh-CN" altLang="en-US" sz="2400">
                        <a:solidFill>
                          <a:srgbClr val="09405E"/>
                        </a:solidFill>
                        <a:latin typeface="Cambria Math" charset="0"/>
                        <a:ea typeface="微软雅黑" panose="020B0503020204020204" pitchFamily="34" charset="-122"/>
                      </a:rPr>
                      <m:t>⊙</m:t>
                    </m:r>
                    <m:sSup>
                      <m:sSupPr>
                        <m:ctrlPr>
                          <a:rPr kumimoji="1" lang="en-US" altLang="zh-CN" sz="2400" i="1">
                            <a:solidFill>
                              <a:srgbClr val="002060"/>
                            </a:solidFill>
                            <a:latin typeface="Cambria Math" charset="0"/>
                          </a:rPr>
                        </m:ctrlPr>
                      </m:sSupPr>
                      <m:e>
                        <m:r>
                          <a:rPr kumimoji="1" lang="en-US" altLang="zh-CN" sz="2400" b="1" i="1" smtClean="0">
                            <a:solidFill>
                              <a:srgbClr val="002060"/>
                            </a:solidFill>
                            <a:latin typeface="Cambria Math" panose="02040503050406030204" pitchFamily="18" charset="0"/>
                          </a:rPr>
                          <m:t>𝒂</m:t>
                        </m:r>
                      </m:e>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p>
                  </m:oMath>
                </a14:m>
                <a:r>
                  <a:rPr kumimoji="1" lang="en-US" altLang="zh-CN" sz="2400" dirty="0">
                    <a:solidFill>
                      <a:srgbClr val="002060"/>
                    </a:solidFill>
                  </a:rPr>
                  <a:t>, </a:t>
                </a:r>
                <a14:m>
                  <m:oMath xmlns:m="http://schemas.openxmlformats.org/officeDocument/2006/math">
                    <m:sSubSup>
                      <m:sSubSupPr>
                        <m:ctrlPr>
                          <a:rPr kumimoji="1" lang="en-US" altLang="zh-CN" sz="2400" i="1">
                            <a:solidFill>
                              <a:srgbClr val="002060"/>
                            </a:solidFill>
                            <a:latin typeface="Cambria Math" charset="0"/>
                          </a:rPr>
                        </m:ctrlPr>
                      </m:sSubSupPr>
                      <m:e>
                        <m:r>
                          <a:rPr kumimoji="1" lang="en-US" altLang="zh-CN" sz="2400" b="0" i="1" smtClean="0">
                            <a:solidFill>
                              <a:srgbClr val="002060"/>
                            </a:solidFill>
                            <a:latin typeface="Cambria Math" panose="02040503050406030204" pitchFamily="18" charset="0"/>
                          </a:rPr>
                          <m:t>𝑧</m:t>
                        </m:r>
                      </m:e>
                      <m:sub>
                        <m:r>
                          <a:rPr kumimoji="1" lang="en-US" altLang="zh-CN" sz="2400" b="0" i="1" smtClean="0">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b="0" i="1" smtClean="0">
                            <a:solidFill>
                              <a:srgbClr val="002060"/>
                            </a:solidFill>
                            <a:latin typeface="Cambria Math" panose="02040503050406030204" pitchFamily="18" charset="0"/>
                          </a:rPr>
                          <m:t>+1</m:t>
                        </m:r>
                        <m:r>
                          <a:rPr kumimoji="1" lang="en-US" altLang="zh-CN" sz="2400" i="1">
                            <a:solidFill>
                              <a:srgbClr val="002060"/>
                            </a:solidFill>
                            <a:latin typeface="Cambria Math" panose="02040503050406030204" pitchFamily="18" charset="0"/>
                          </a:rPr>
                          <m:t>)</m:t>
                        </m:r>
                      </m:sup>
                    </m:sSubSup>
                    <m:r>
                      <a:rPr kumimoji="1" lang="en-US" altLang="zh-CN" sz="2400" b="0" i="1"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charset="0"/>
                          </a:rPr>
                        </m:ctrlPr>
                      </m:sSubSupPr>
                      <m:e>
                        <m:r>
                          <a:rPr kumimoji="1" lang="en-US" altLang="zh-CN" sz="2400" b="1" i="1" smtClean="0">
                            <a:solidFill>
                              <a:srgbClr val="002060"/>
                            </a:solidFill>
                            <a:latin typeface="Cambria Math" panose="02040503050406030204" pitchFamily="18" charset="0"/>
                          </a:rPr>
                          <m:t>𝒘</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bSup>
                    <m:sSup>
                      <m:sSupPr>
                        <m:ctrlPr>
                          <a:rPr kumimoji="1" lang="en-US" altLang="zh-CN" sz="2400" i="1">
                            <a:solidFill>
                              <a:srgbClr val="002060"/>
                            </a:solidFill>
                            <a:latin typeface="Cambria Math" charset="0"/>
                          </a:rPr>
                        </m:ctrlPr>
                      </m:sSupPr>
                      <m:e>
                        <m:acc>
                          <m:accPr>
                            <m:chr m:val="̃"/>
                            <m:ctrlPr>
                              <a:rPr kumimoji="1" lang="en-US" altLang="zh-CN" sz="2400" b="1" i="1">
                                <a:solidFill>
                                  <a:srgbClr val="002060"/>
                                </a:solidFill>
                                <a:latin typeface="Cambria Math" charset="0"/>
                              </a:rPr>
                            </m:ctrlPr>
                          </m:accPr>
                          <m:e>
                            <m:r>
                              <a:rPr kumimoji="1" lang="en-US" altLang="zh-CN" sz="2400" b="1" i="1">
                                <a:solidFill>
                                  <a:srgbClr val="002060"/>
                                </a:solidFill>
                                <a:latin typeface="Cambria Math" panose="02040503050406030204" pitchFamily="18" charset="0"/>
                              </a:rPr>
                              <m:t>𝒂</m:t>
                            </m:r>
                          </m:e>
                        </m:acc>
                      </m:e>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m:t>
                        </m:r>
                      </m:sup>
                    </m:sSup>
                    <m:r>
                      <a:rPr kumimoji="1" lang="en-US" altLang="zh-CN" sz="2400" b="0" i="0"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charset="0"/>
                          </a:rPr>
                        </m:ctrlPr>
                      </m:sSubSupPr>
                      <m:e>
                        <m:r>
                          <a:rPr kumimoji="1" lang="en-US" altLang="zh-CN" sz="2400" b="0" i="1" smtClean="0">
                            <a:solidFill>
                              <a:srgbClr val="002060"/>
                            </a:solidFill>
                            <a:latin typeface="Cambria Math" panose="02040503050406030204" pitchFamily="18" charset="0"/>
                          </a:rPr>
                          <m:t>𝑏</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r>
                      <a:rPr kumimoji="1" lang="en-US" altLang="zh-CN" sz="2400" b="0" i="1" smtClean="0">
                        <a:solidFill>
                          <a:srgbClr val="002060"/>
                        </a:solidFill>
                        <a:latin typeface="Cambria Math" panose="02040503050406030204" pitchFamily="18" charset="0"/>
                      </a:rPr>
                      <m:t>,</m:t>
                    </m:r>
                    <m:sSubSup>
                      <m:sSubSupPr>
                        <m:ctrlPr>
                          <a:rPr kumimoji="1" lang="en-US" altLang="zh-CN" sz="2400" i="1">
                            <a:solidFill>
                              <a:srgbClr val="002060"/>
                            </a:solidFill>
                            <a:latin typeface="Cambria Math" charset="0"/>
                          </a:rPr>
                        </m:ctrlPr>
                      </m:sSubSupPr>
                      <m:e>
                        <m:r>
                          <a:rPr kumimoji="1" lang="en-US" altLang="zh-CN" sz="2400" b="0" i="1" smtClean="0">
                            <a:solidFill>
                              <a:srgbClr val="002060"/>
                            </a:solidFill>
                            <a:latin typeface="Cambria Math" panose="02040503050406030204" pitchFamily="18" charset="0"/>
                          </a:rPr>
                          <m:t>𝑎</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r>
                      <a:rPr kumimoji="1" lang="en-US" altLang="zh-CN" sz="2400" b="0" i="1" smtClean="0">
                        <a:solidFill>
                          <a:srgbClr val="002060"/>
                        </a:solidFill>
                        <a:latin typeface="Cambria Math" panose="02040503050406030204" pitchFamily="18" charset="0"/>
                      </a:rPr>
                      <m:t>=</m:t>
                    </m:r>
                    <m:d>
                      <m:dPr>
                        <m:ctrlPr>
                          <a:rPr kumimoji="1" lang="en-US" altLang="zh-CN" sz="2400" b="0" i="1" smtClean="0">
                            <a:solidFill>
                              <a:srgbClr val="7030A0"/>
                            </a:solidFill>
                            <a:latin typeface="Cambria Math" charset="0"/>
                          </a:rPr>
                        </m:ctrlPr>
                      </m:dPr>
                      <m:e>
                        <m:f>
                          <m:fPr>
                            <m:ctrlPr>
                              <a:rPr kumimoji="1" lang="en-US" altLang="zh-CN" sz="2400" b="0" i="1" smtClean="0">
                                <a:solidFill>
                                  <a:srgbClr val="7030A0"/>
                                </a:solidFill>
                                <a:latin typeface="Cambria Math" charset="0"/>
                              </a:rPr>
                            </m:ctrlPr>
                          </m:fPr>
                          <m:num>
                            <m:r>
                              <a:rPr kumimoji="1" lang="en-US" altLang="zh-CN" sz="2400" b="0" i="1" smtClean="0">
                                <a:solidFill>
                                  <a:srgbClr val="7030A0"/>
                                </a:solidFill>
                                <a:latin typeface="Cambria Math" panose="02040503050406030204" pitchFamily="18" charset="0"/>
                              </a:rPr>
                              <m:t>1</m:t>
                            </m:r>
                          </m:num>
                          <m:den>
                            <m:r>
                              <a:rPr kumimoji="1" lang="en-US" altLang="zh-CN" sz="2400" b="0" i="1" smtClean="0">
                                <a:solidFill>
                                  <a:srgbClr val="7030A0"/>
                                </a:solidFill>
                                <a:latin typeface="Cambria Math" panose="02040503050406030204" pitchFamily="18" charset="0"/>
                              </a:rPr>
                              <m:t>1−</m:t>
                            </m:r>
                            <m:r>
                              <a:rPr kumimoji="1" lang="en-US" altLang="zh-CN" sz="2400" b="0" i="1" smtClean="0">
                                <a:solidFill>
                                  <a:srgbClr val="7030A0"/>
                                </a:solidFill>
                                <a:latin typeface="Cambria Math" panose="02040503050406030204" pitchFamily="18" charset="0"/>
                              </a:rPr>
                              <m:t>𝑝</m:t>
                            </m:r>
                          </m:den>
                        </m:f>
                      </m:e>
                    </m:d>
                    <m:r>
                      <a:rPr kumimoji="1" lang="en-US" altLang="zh-CN" sz="2400" b="0" i="1" smtClean="0">
                        <a:solidFill>
                          <a:srgbClr val="002060"/>
                        </a:solidFill>
                        <a:latin typeface="Cambria Math" panose="02040503050406030204" pitchFamily="18" charset="0"/>
                        <a:ea typeface="Cambria Math" panose="02040503050406030204" pitchFamily="18" charset="0"/>
                      </a:rPr>
                      <m:t>𝜎</m:t>
                    </m:r>
                    <m:d>
                      <m:dPr>
                        <m:ctrlPr>
                          <a:rPr kumimoji="1" lang="en-US" altLang="zh-CN" sz="2400" b="0" i="1" smtClean="0">
                            <a:solidFill>
                              <a:srgbClr val="002060"/>
                            </a:solidFill>
                            <a:latin typeface="Cambria Math" charset="0"/>
                            <a:ea typeface="Cambria Math" panose="02040503050406030204" pitchFamily="18" charset="0"/>
                          </a:rPr>
                        </m:ctrlPr>
                      </m:dPr>
                      <m:e>
                        <m:sSubSup>
                          <m:sSubSupPr>
                            <m:ctrlPr>
                              <a:rPr kumimoji="1" lang="en-US" altLang="zh-CN" sz="2400" i="1">
                                <a:solidFill>
                                  <a:srgbClr val="002060"/>
                                </a:solidFill>
                                <a:latin typeface="Cambria Math" charset="0"/>
                              </a:rPr>
                            </m:ctrlPr>
                          </m:sSubSupPr>
                          <m:e>
                            <m:r>
                              <a:rPr kumimoji="1" lang="en-US" altLang="zh-CN" sz="2400" i="1">
                                <a:solidFill>
                                  <a:srgbClr val="002060"/>
                                </a:solidFill>
                                <a:latin typeface="Cambria Math" panose="02040503050406030204" pitchFamily="18" charset="0"/>
                              </a:rPr>
                              <m:t>𝑧</m:t>
                            </m:r>
                          </m:e>
                          <m:sub>
                            <m:r>
                              <a:rPr kumimoji="1" lang="en-US" altLang="zh-CN" sz="2400" i="1">
                                <a:solidFill>
                                  <a:srgbClr val="002060"/>
                                </a:solidFill>
                                <a:latin typeface="Cambria Math" panose="02040503050406030204" pitchFamily="18" charset="0"/>
                              </a:rPr>
                              <m:t>𝑖</m:t>
                            </m:r>
                          </m:sub>
                          <m:sup>
                            <m:r>
                              <a:rPr kumimoji="1" lang="en-US" altLang="zh-CN" sz="2400" i="1">
                                <a:solidFill>
                                  <a:srgbClr val="002060"/>
                                </a:solidFill>
                                <a:latin typeface="Cambria Math" panose="02040503050406030204" pitchFamily="18" charset="0"/>
                              </a:rPr>
                              <m:t>(</m:t>
                            </m:r>
                            <m:r>
                              <a:rPr kumimoji="1" lang="en-US" altLang="zh-CN" sz="2400" i="1">
                                <a:solidFill>
                                  <a:srgbClr val="002060"/>
                                </a:solidFill>
                                <a:latin typeface="Cambria Math" panose="02040503050406030204" pitchFamily="18" charset="0"/>
                              </a:rPr>
                              <m:t>𝑙</m:t>
                            </m:r>
                            <m:r>
                              <a:rPr kumimoji="1" lang="en-US" altLang="zh-CN" sz="2400" i="1">
                                <a:solidFill>
                                  <a:srgbClr val="002060"/>
                                </a:solidFill>
                                <a:latin typeface="Cambria Math" panose="02040503050406030204" pitchFamily="18" charset="0"/>
                              </a:rPr>
                              <m:t>+1)</m:t>
                            </m:r>
                          </m:sup>
                        </m:sSubSup>
                      </m:e>
                    </m:d>
                  </m:oMath>
                </a14:m>
                <a:endParaRPr kumimoji="1" lang="zh-CN" altLang="en-US" sz="2400" dirty="0">
                  <a:solidFill>
                    <a:srgbClr val="002060"/>
                  </a:solidFill>
                </a:endParaRPr>
              </a:p>
            </p:txBody>
          </p:sp>
        </mc:Choice>
        <mc:Fallback xmlns="">
          <p:sp>
            <p:nvSpPr>
              <p:cNvPr id="163" name="文本框 162">
                <a:extLst>
                  <a:ext uri="{FF2B5EF4-FFF2-40B4-BE49-F238E27FC236}">
                    <a16:creationId xmlns:a16="http://schemas.microsoft.com/office/drawing/2014/main" id="{93800853-A314-FD45-AE32-1DBFB374051B}"/>
                  </a:ext>
                </a:extLst>
              </p:cNvPr>
              <p:cNvSpPr txBox="1">
                <a:spLocks noRot="1" noChangeAspect="1" noMove="1" noResize="1" noEditPoints="1" noAdjustHandles="1" noChangeArrowheads="1" noChangeShapeType="1" noTextEdit="1"/>
              </p:cNvSpPr>
              <p:nvPr/>
            </p:nvSpPr>
            <p:spPr>
              <a:xfrm>
                <a:off x="1272881" y="5550472"/>
                <a:ext cx="9091976" cy="584134"/>
              </a:xfrm>
              <a:prstGeom prst="rect">
                <a:avLst/>
              </a:prstGeom>
              <a:blipFill>
                <a:blip r:embed="rId5"/>
                <a:stretch>
                  <a:fillRect l="-837" t="-2174"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5B4C37EF-C3C0-6149-8AE0-1B6254D4D9FA}"/>
                  </a:ext>
                </a:extLst>
              </p:cNvPr>
              <p:cNvSpPr/>
              <p:nvPr/>
            </p:nvSpPr>
            <p:spPr>
              <a:xfrm>
                <a:off x="7814441" y="4713623"/>
                <a:ext cx="4377559" cy="668645"/>
              </a:xfrm>
              <a:prstGeom prst="rect">
                <a:avLst/>
              </a:prstGeom>
            </p:spPr>
            <p:txBody>
              <a:bodyPr wrap="square">
                <a:spAutoFit/>
              </a:bodyPr>
              <a:lstStyle/>
              <a:p>
                <a:r>
                  <a:rPr lang="zh-CN" altLang="en-US" dirty="0">
                    <a:solidFill>
                      <a:srgbClr val="7030A0"/>
                    </a:solidFill>
                    <a:latin typeface="Microsoft YaHei" panose="020B0503020204020204" pitchFamily="34" charset="-122"/>
                    <a:ea typeface="Microsoft YaHei" panose="020B0503020204020204" pitchFamily="34" charset="-122"/>
                  </a:rPr>
                  <a:t>使得</a:t>
                </a:r>
                <a14:m>
                  <m:oMath xmlns:m="http://schemas.openxmlformats.org/officeDocument/2006/math">
                    <m:r>
                      <a:rPr kumimoji="1" lang="pt-BR" altLang="zh-CN">
                        <a:solidFill>
                          <a:srgbClr val="7030A0"/>
                        </a:solidFill>
                        <a:latin typeface="Cambria Math" charset="0"/>
                        <a:ea typeface="微软雅黑" panose="020B0503020204020204" pitchFamily="34" charset="-122"/>
                      </a:rPr>
                      <m:t>𝔼</m:t>
                    </m:r>
                    <m:r>
                      <a:rPr kumimoji="1" lang="pt-BR" altLang="zh-CN">
                        <a:solidFill>
                          <a:srgbClr val="7030A0"/>
                        </a:solidFill>
                        <a:latin typeface="Cambria Math" charset="0"/>
                        <a:ea typeface="微软雅黑" panose="020B0503020204020204" pitchFamily="34" charset="-122"/>
                      </a:rPr>
                      <m:t>[</m:t>
                    </m:r>
                    <m:r>
                      <a:rPr kumimoji="1" lang="en-US" altLang="zh-CN" b="0" i="1" smtClean="0">
                        <a:solidFill>
                          <a:srgbClr val="7030A0"/>
                        </a:solidFill>
                        <a:latin typeface="Cambria Math" panose="02040503050406030204" pitchFamily="18" charset="0"/>
                        <a:ea typeface="微软雅黑" panose="020B0503020204020204" pitchFamily="34" charset="-122"/>
                      </a:rPr>
                      <m:t>𝑎</m:t>
                    </m:r>
                    <m:r>
                      <a:rPr kumimoji="1" lang="pt-BR" altLang="zh-CN">
                        <a:solidFill>
                          <a:srgbClr val="7030A0"/>
                        </a:solidFill>
                        <a:latin typeface="Cambria Math" charset="0"/>
                        <a:ea typeface="微软雅黑" panose="020B0503020204020204" pitchFamily="34" charset="-122"/>
                      </a:rPr>
                      <m:t>]=</m:t>
                    </m:r>
                    <m:r>
                      <a:rPr kumimoji="1" lang="pt-BR" altLang="zh-CN">
                        <a:solidFill>
                          <a:srgbClr val="7030A0"/>
                        </a:solidFill>
                        <a:latin typeface="Cambria Math" charset="0"/>
                        <a:ea typeface="微软雅黑" panose="020B0503020204020204" pitchFamily="34" charset="-122"/>
                      </a:rPr>
                      <m:t>𝔼</m:t>
                    </m:r>
                    <m:r>
                      <a:rPr kumimoji="1" lang="pt-BR" altLang="zh-CN">
                        <a:solidFill>
                          <a:srgbClr val="7030A0"/>
                        </a:solidFill>
                        <a:latin typeface="Cambria Math" charset="0"/>
                        <a:ea typeface="微软雅黑" panose="020B0503020204020204" pitchFamily="34" charset="-122"/>
                      </a:rPr>
                      <m:t>[</m:t>
                    </m:r>
                    <m:r>
                      <m:rPr>
                        <m:sty m:val="p"/>
                      </m:rPr>
                      <a:rPr kumimoji="1" lang="en-US" altLang="zh-CN" b="0" i="0" smtClean="0">
                        <a:solidFill>
                          <a:srgbClr val="7030A0"/>
                        </a:solidFill>
                        <a:latin typeface="Cambria Math" panose="02040503050406030204" pitchFamily="18" charset="0"/>
                        <a:ea typeface="微软雅黑" panose="020B0503020204020204" pitchFamily="34" charset="-122"/>
                      </a:rPr>
                      <m:t>dropout</m:t>
                    </m:r>
                    <m:r>
                      <a:rPr kumimoji="1" lang="en-US" altLang="zh-CN" b="0" i="1" smtClean="0">
                        <a:solidFill>
                          <a:srgbClr val="7030A0"/>
                        </a:solidFill>
                        <a:latin typeface="Cambria Math" panose="02040503050406030204" pitchFamily="18" charset="0"/>
                        <a:ea typeface="微软雅黑" panose="020B0503020204020204" pitchFamily="34" charset="-122"/>
                      </a:rPr>
                      <m:t>(</m:t>
                    </m:r>
                    <m:r>
                      <a:rPr kumimoji="1" lang="en-US" altLang="zh-CN" i="1">
                        <a:solidFill>
                          <a:srgbClr val="7030A0"/>
                        </a:solidFill>
                        <a:latin typeface="Cambria Math" panose="02040503050406030204" pitchFamily="18" charset="0"/>
                        <a:ea typeface="微软雅黑" panose="020B0503020204020204" pitchFamily="34" charset="-122"/>
                      </a:rPr>
                      <m:t>𝑎</m:t>
                    </m:r>
                    <m:r>
                      <a:rPr kumimoji="1" lang="en-US" altLang="zh-CN" b="0" i="1" smtClean="0">
                        <a:solidFill>
                          <a:srgbClr val="7030A0"/>
                        </a:solidFill>
                        <a:latin typeface="Cambria Math" panose="02040503050406030204" pitchFamily="18" charset="0"/>
                        <a:ea typeface="微软雅黑" panose="020B0503020204020204" pitchFamily="34" charset="-122"/>
                      </a:rPr>
                      <m:t>)</m:t>
                    </m:r>
                    <m:r>
                      <a:rPr kumimoji="1" lang="pt-BR" altLang="zh-CN">
                        <a:solidFill>
                          <a:srgbClr val="7030A0"/>
                        </a:solidFill>
                        <a:latin typeface="Cambria Math" charset="0"/>
                        <a:ea typeface="微软雅黑" panose="020B0503020204020204" pitchFamily="34" charset="-122"/>
                      </a:rPr>
                      <m:t>]</m:t>
                    </m:r>
                  </m:oMath>
                </a14:m>
                <a:r>
                  <a:rPr lang="zh-CN" altLang="en-US" dirty="0">
                    <a:solidFill>
                      <a:srgbClr val="7030A0"/>
                    </a:solidFill>
                    <a:latin typeface="Microsoft YaHei" panose="020B0503020204020204" pitchFamily="34" charset="-122"/>
                    <a:ea typeface="Microsoft YaHei" panose="020B0503020204020204" pitchFamily="34" charset="-122"/>
                  </a:rPr>
                  <a:t> ：对下一层网络而言，输入的幅值“看起来”一样</a:t>
                </a:r>
              </a:p>
            </p:txBody>
          </p:sp>
        </mc:Choice>
        <mc:Fallback xmlns="">
          <p:sp>
            <p:nvSpPr>
              <p:cNvPr id="9" name="矩形 8">
                <a:extLst>
                  <a:ext uri="{FF2B5EF4-FFF2-40B4-BE49-F238E27FC236}">
                    <a16:creationId xmlns:a16="http://schemas.microsoft.com/office/drawing/2014/main" id="{5B4C37EF-C3C0-6149-8AE0-1B6254D4D9FA}"/>
                  </a:ext>
                </a:extLst>
              </p:cNvPr>
              <p:cNvSpPr>
                <a:spLocks noRot="1" noChangeAspect="1" noMove="1" noResize="1" noEditPoints="1" noAdjustHandles="1" noChangeArrowheads="1" noChangeShapeType="1" noTextEdit="1"/>
              </p:cNvSpPr>
              <p:nvPr/>
            </p:nvSpPr>
            <p:spPr>
              <a:xfrm>
                <a:off x="7814441" y="4713623"/>
                <a:ext cx="4377559" cy="668645"/>
              </a:xfrm>
              <a:prstGeom prst="rect">
                <a:avLst/>
              </a:prstGeom>
              <a:blipFill>
                <a:blip r:embed="rId6"/>
                <a:stretch>
                  <a:fillRect l="-1156" t="-3774" b="-11321"/>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xmlns="" id="{0584F550-2D5E-FA40-810F-2CBF6310568C}"/>
              </a:ext>
            </a:extLst>
          </p:cNvPr>
          <p:cNvCxnSpPr/>
          <p:nvPr/>
        </p:nvCxnSpPr>
        <p:spPr bwMode="auto">
          <a:xfrm flipV="1">
            <a:off x="8570449" y="5312810"/>
            <a:ext cx="583835" cy="309115"/>
          </a:xfrm>
          <a:prstGeom prst="straightConnector1">
            <a:avLst/>
          </a:prstGeom>
          <a:solidFill>
            <a:schemeClr val="accent1"/>
          </a:solidFill>
          <a:ln w="25400"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327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7"/>
          <p:cNvSpPr>
            <a:spLocks noGrp="1"/>
          </p:cNvSpPr>
          <p:nvPr>
            <p:ph sz="quarter" idx="10"/>
          </p:nvPr>
        </p:nvSpPr>
        <p:spPr/>
        <p:txBody>
          <a:bodyPr/>
          <a:lstStyle/>
          <a:p>
            <a:r>
              <a:rPr kumimoji="1" lang="zh-CN" altLang="en-US" dirty="0"/>
              <a:t>测试时没有 </a:t>
            </a:r>
            <a:r>
              <a:rPr kumimoji="1" lang="en-US" altLang="zh-CN" dirty="0"/>
              <a:t>Dropout</a:t>
            </a:r>
            <a:endParaRPr kumimoji="1" lang="zh-CN" altLang="en-US" dirty="0"/>
          </a:p>
        </p:txBody>
      </p:sp>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3724764" y="2108001"/>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5759872" y="236297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39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0F74C68-750C-3142-B69C-53A69481DE73}"/>
              </a:ext>
            </a:extLst>
          </p:cNvPr>
          <p:cNvSpPr>
            <a:spLocks noGrp="1"/>
          </p:cNvSpPr>
          <p:nvPr>
            <p:ph type="title"/>
          </p:nvPr>
        </p:nvSpPr>
        <p:spPr/>
        <p:txBody>
          <a:bodyPr/>
          <a:lstStyle/>
          <a:p>
            <a:r>
              <a:rPr kumimoji="1" lang="zh-CN" altLang="en-US" dirty="0"/>
              <a:t>各种改进的梯度下降法的可视化结果</a:t>
            </a:r>
          </a:p>
        </p:txBody>
      </p:sp>
      <p:pic>
        <p:nvPicPr>
          <p:cNvPr id="8" name="内容占位符 7">
            <a:extLst>
              <a:ext uri="{FF2B5EF4-FFF2-40B4-BE49-F238E27FC236}">
                <a16:creationId xmlns:a16="http://schemas.microsoft.com/office/drawing/2014/main" xmlns="" id="{94BD212C-692D-A64E-A739-E25D6CD6D9E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758214" y="1199276"/>
            <a:ext cx="4822094" cy="3733234"/>
          </a:xfrm>
        </p:spPr>
      </p:pic>
      <p:sp>
        <p:nvSpPr>
          <p:cNvPr id="4" name="矩形 3">
            <a:extLst>
              <a:ext uri="{FF2B5EF4-FFF2-40B4-BE49-F238E27FC236}">
                <a16:creationId xmlns:a16="http://schemas.microsoft.com/office/drawing/2014/main" xmlns="" id="{EE39A714-850C-EF42-9E20-673FBBE2AD49}"/>
              </a:ext>
            </a:extLst>
          </p:cNvPr>
          <p:cNvSpPr/>
          <p:nvPr/>
        </p:nvSpPr>
        <p:spPr>
          <a:xfrm>
            <a:off x="55181" y="5380672"/>
            <a:ext cx="6300952" cy="1477328"/>
          </a:xfrm>
          <a:prstGeom prst="rect">
            <a:avLst/>
          </a:prstGeom>
        </p:spPr>
        <p:txBody>
          <a:bodyPr wrap="square">
            <a:spAutoFit/>
          </a:bodyPr>
          <a:lstStyle/>
          <a:p>
            <a:r>
              <a:rPr lang="zh-CN" altLang="en-US" dirty="0">
                <a:solidFill>
                  <a:srgbClr val="002060"/>
                </a:solidFill>
                <a:latin typeface="Microsoft YaHei" panose="020B0503020204020204" pitchFamily="34" charset="-122"/>
                <a:ea typeface="Microsoft YaHei" panose="020B0503020204020204" pitchFamily="34" charset="-122"/>
              </a:rPr>
              <a:t>自适应学习率类的算法</a:t>
            </a:r>
            <a:r>
              <a:rPr lang="en-US" altLang="zh-CN" dirty="0">
                <a:solidFill>
                  <a:srgbClr val="002060"/>
                </a:solidFill>
                <a:latin typeface="Microsoft YaHei" panose="020B0503020204020204" pitchFamily="34" charset="-122"/>
                <a:ea typeface="Microsoft YaHei" panose="020B0503020204020204" pitchFamily="34" charset="-122"/>
              </a:rPr>
              <a:t>(</a:t>
            </a:r>
            <a:r>
              <a:rPr lang="en" altLang="zh-CN" dirty="0" err="1">
                <a:solidFill>
                  <a:srgbClr val="002060"/>
                </a:solidFill>
                <a:latin typeface="Microsoft YaHei" panose="020B0503020204020204" pitchFamily="34" charset="-122"/>
                <a:ea typeface="Microsoft YaHei" panose="020B0503020204020204" pitchFamily="34" charset="-122"/>
              </a:rPr>
              <a:t>AdaGrad</a:t>
            </a:r>
            <a:r>
              <a:rPr lang="en" altLang="zh-CN" dirty="0">
                <a:solidFill>
                  <a:srgbClr val="002060"/>
                </a:solidFill>
                <a:latin typeface="Microsoft YaHei" panose="020B0503020204020204" pitchFamily="34" charset="-122"/>
                <a:ea typeface="Microsoft YaHei" panose="020B0503020204020204" pitchFamily="34" charset="-122"/>
              </a:rPr>
              <a:t>, </a:t>
            </a:r>
            <a:r>
              <a:rPr lang="en" altLang="zh-CN" dirty="0" err="1">
                <a:solidFill>
                  <a:srgbClr val="002060"/>
                </a:solidFill>
                <a:latin typeface="Microsoft YaHei" panose="020B0503020204020204" pitchFamily="34" charset="-122"/>
                <a:ea typeface="Microsoft YaHei" panose="020B0503020204020204" pitchFamily="34" charset="-122"/>
              </a:rPr>
              <a:t>AdaDelta</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RMSprop)</a:t>
            </a:r>
            <a:r>
              <a:rPr lang="zh-CN" altLang="en-US" dirty="0">
                <a:solidFill>
                  <a:srgbClr val="002060"/>
                </a:solidFill>
                <a:latin typeface="Microsoft YaHei" panose="020B0503020204020204" pitchFamily="34" charset="-122"/>
                <a:ea typeface="Microsoft YaHei" panose="020B0503020204020204" pitchFamily="34" charset="-122"/>
              </a:rPr>
              <a:t>的优化路径直接走向了右边的极小值点，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但是动量梯度法</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绿色曲线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紫色曲线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均是先走到了另一处狭长的区域，再转向极小值点，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且</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的纠正速度快于动量梯度法。</a:t>
            </a:r>
          </a:p>
        </p:txBody>
      </p:sp>
      <p:sp>
        <p:nvSpPr>
          <p:cNvPr id="5" name="矩形 4">
            <a:extLst>
              <a:ext uri="{FF2B5EF4-FFF2-40B4-BE49-F238E27FC236}">
                <a16:creationId xmlns:a16="http://schemas.microsoft.com/office/drawing/2014/main" xmlns="" id="{9E07AEA3-037F-DA4A-A58A-D1F36B7F0712}"/>
              </a:ext>
            </a:extLst>
          </p:cNvPr>
          <p:cNvSpPr/>
          <p:nvPr/>
        </p:nvSpPr>
        <p:spPr>
          <a:xfrm>
            <a:off x="6563710" y="5380672"/>
            <a:ext cx="5449228" cy="1200329"/>
          </a:xfrm>
          <a:prstGeom prst="rect">
            <a:avLst/>
          </a:prstGeom>
        </p:spPr>
        <p:txBody>
          <a:bodyPr wrap="square">
            <a:spAutoFit/>
          </a:bodyPr>
          <a:lstStyle/>
          <a:p>
            <a:r>
              <a:rPr lang="en" altLang="zh-CN" dirty="0">
                <a:solidFill>
                  <a:srgbClr val="002060"/>
                </a:solidFill>
                <a:latin typeface="Microsoft YaHei" panose="020B0503020204020204" pitchFamily="34" charset="-122"/>
                <a:ea typeface="Microsoft YaHei" panose="020B0503020204020204" pitchFamily="34" charset="-122"/>
              </a:rPr>
              <a:t>SGD(</a:t>
            </a:r>
            <a:r>
              <a:rPr lang="zh-CN" altLang="en-US" dirty="0">
                <a:solidFill>
                  <a:srgbClr val="002060"/>
                </a:solidFill>
                <a:latin typeface="Microsoft YaHei" panose="020B0503020204020204" pitchFamily="34" charset="-122"/>
                <a:ea typeface="Microsoft YaHei" panose="020B0503020204020204" pitchFamily="34" charset="-122"/>
              </a:rPr>
              <a:t>红色曲线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在鞍点处停止</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动量梯度法</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绿色曲线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和</a:t>
            </a:r>
            <a:r>
              <a:rPr lang="en" altLang="zh-CN" dirty="0">
                <a:solidFill>
                  <a:srgbClr val="002060"/>
                </a:solidFill>
                <a:latin typeface="Microsoft YaHei" panose="020B0503020204020204" pitchFamily="34" charset="-122"/>
                <a:ea typeface="Microsoft YaHei" panose="020B0503020204020204" pitchFamily="34" charset="-122"/>
              </a:rPr>
              <a:t>NAG(</a:t>
            </a:r>
            <a:r>
              <a:rPr lang="zh-CN" altLang="en-US" dirty="0">
                <a:solidFill>
                  <a:srgbClr val="002060"/>
                </a:solidFill>
                <a:latin typeface="Microsoft YaHei" panose="020B0503020204020204" pitchFamily="34" charset="-122"/>
                <a:ea typeface="Microsoft YaHei" panose="020B0503020204020204" pitchFamily="34" charset="-122"/>
              </a:rPr>
              <a:t>紫色曲线</a:t>
            </a:r>
            <a:r>
              <a:rPr lang="en-US" altLang="zh-CN" dirty="0">
                <a:solidFill>
                  <a:srgbClr val="002060"/>
                </a:solidFill>
                <a:latin typeface="Microsoft YaHei" panose="020B0503020204020204" pitchFamily="34" charset="-122"/>
                <a:ea typeface="Microsoft YaHei" panose="020B0503020204020204" pitchFamily="34" charset="-122"/>
              </a:rPr>
              <a:t>)</a:t>
            </a:r>
            <a:r>
              <a:rPr lang="zh-CN" altLang="en-US" dirty="0">
                <a:solidFill>
                  <a:srgbClr val="002060"/>
                </a:solidFill>
                <a:latin typeface="Microsoft YaHei" panose="020B0503020204020204" pitchFamily="34" charset="-122"/>
                <a:ea typeface="Microsoft YaHei" panose="020B0503020204020204" pitchFamily="34" charset="-122"/>
              </a:rPr>
              <a:t>在鞍点处停留一会后逐渐脱离鞍点，</a:t>
            </a:r>
            <a:endParaRPr lang="en-US" altLang="zh-CN" dirty="0">
              <a:solidFill>
                <a:srgbClr val="002060"/>
              </a:solidFill>
              <a:latin typeface="Microsoft YaHei" panose="020B0503020204020204" pitchFamily="34" charset="-122"/>
              <a:ea typeface="Microsoft YaHei" panose="020B0503020204020204" pitchFamily="34" charset="-122"/>
            </a:endParaRPr>
          </a:p>
          <a:p>
            <a:r>
              <a:rPr lang="zh-CN" altLang="en-US" dirty="0">
                <a:solidFill>
                  <a:srgbClr val="002060"/>
                </a:solidFill>
                <a:latin typeface="Microsoft YaHei" panose="020B0503020204020204" pitchFamily="34" charset="-122"/>
                <a:ea typeface="Microsoft YaHei" panose="020B0503020204020204" pitchFamily="34" charset="-122"/>
              </a:rPr>
              <a:t>三种自适应学习率算法则能够快速摆脱鞍点。</a:t>
            </a:r>
          </a:p>
        </p:txBody>
      </p:sp>
      <p:sp>
        <p:nvSpPr>
          <p:cNvPr id="7" name="矩形 6">
            <a:extLst>
              <a:ext uri="{FF2B5EF4-FFF2-40B4-BE49-F238E27FC236}">
                <a16:creationId xmlns:a16="http://schemas.microsoft.com/office/drawing/2014/main" xmlns="" id="{090FFCD9-D70F-6E40-9B8B-F02927C8AFC8}"/>
              </a:ext>
            </a:extLst>
          </p:cNvPr>
          <p:cNvSpPr/>
          <p:nvPr/>
        </p:nvSpPr>
        <p:spPr>
          <a:xfrm>
            <a:off x="6096000" y="829944"/>
            <a:ext cx="6096000" cy="369332"/>
          </a:xfrm>
          <a:prstGeom prst="rect">
            <a:avLst/>
          </a:prstGeom>
        </p:spPr>
        <p:txBody>
          <a:bodyPr>
            <a:spAutoFit/>
          </a:bodyPr>
          <a:lstStyle/>
          <a:p>
            <a:r>
              <a:rPr lang="zh-CN" altLang="en-US" dirty="0">
                <a:solidFill>
                  <a:srgbClr val="002060"/>
                </a:solidFill>
                <a:latin typeface="Microsoft YaHei" panose="020B0503020204020204" pitchFamily="34" charset="-122"/>
                <a:ea typeface="Microsoft YaHei" panose="020B0503020204020204" pitchFamily="34" charset="-122"/>
              </a:rPr>
              <a:t>鞍点：一阶导数等于</a:t>
            </a:r>
            <a:r>
              <a:rPr lang="en-US" altLang="zh-CN" dirty="0">
                <a:solidFill>
                  <a:srgbClr val="002060"/>
                </a:solidFill>
                <a:latin typeface="Microsoft YaHei" panose="020B0503020204020204" pitchFamily="34" charset="-122"/>
                <a:ea typeface="Microsoft YaHei" panose="020B0503020204020204" pitchFamily="34" charset="-122"/>
              </a:rPr>
              <a:t>0</a:t>
            </a:r>
            <a:r>
              <a:rPr lang="zh-CN" altLang="en-US" dirty="0">
                <a:solidFill>
                  <a:srgbClr val="002060"/>
                </a:solidFill>
                <a:latin typeface="Microsoft YaHei" panose="020B0503020204020204" pitchFamily="34" charset="-122"/>
                <a:ea typeface="Microsoft YaHei" panose="020B0503020204020204" pitchFamily="34" charset="-122"/>
              </a:rPr>
              <a:t>但是海森矩阵的特征值有正有负</a:t>
            </a:r>
          </a:p>
        </p:txBody>
      </p:sp>
      <p:pic>
        <p:nvPicPr>
          <p:cNvPr id="10" name="图片 9">
            <a:extLst>
              <a:ext uri="{FF2B5EF4-FFF2-40B4-BE49-F238E27FC236}">
                <a16:creationId xmlns:a16="http://schemas.microsoft.com/office/drawing/2014/main" xmlns="" id="{C38223CC-AA9A-584A-9B5F-9CD7960D9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81" y="1014610"/>
            <a:ext cx="5060621" cy="3917900"/>
          </a:xfrm>
          <a:prstGeom prst="rect">
            <a:avLst/>
          </a:prstGeom>
        </p:spPr>
      </p:pic>
    </p:spTree>
    <p:extLst>
      <p:ext uri="{BB962C8B-B14F-4D97-AF65-F5344CB8AC3E}">
        <p14:creationId xmlns:p14="http://schemas.microsoft.com/office/powerpoint/2010/main" val="2771136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内容占位符 61"/>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 </a:t>
            </a:r>
            <a:r>
              <a:rPr lang="mr-IN" altLang="zh-TW" dirty="0"/>
              <a:t>–</a:t>
            </a:r>
            <a:r>
              <a:rPr lang="en-US" altLang="zh-TW" dirty="0"/>
              <a:t> </a:t>
            </a:r>
            <a:r>
              <a:rPr lang="zh-CN" altLang="en-US" dirty="0"/>
              <a:t>直觉解释</a:t>
            </a:r>
            <a:endParaRPr lang="zh-TW" altLang="en-US" dirty="0"/>
          </a:p>
        </p:txBody>
      </p:sp>
      <p:grpSp>
        <p:nvGrpSpPr>
          <p:cNvPr id="4" name="群組 3"/>
          <p:cNvGrpSpPr/>
          <p:nvPr/>
        </p:nvGrpSpPr>
        <p:grpSpPr>
          <a:xfrm>
            <a:off x="3893918" y="1505395"/>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630235" y="4293643"/>
            <a:ext cx="11561765" cy="461665"/>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如果每个人都期望组里其他人好好干活</a:t>
            </a:r>
            <a:r>
              <a:rPr lang="zh-CN" altLang="en-US" sz="2400" dirty="0">
                <a:solidFill>
                  <a:srgbClr val="002060"/>
                </a:solidFill>
                <a:latin typeface="Microsoft YaHei" panose="020B0503020204020204" pitchFamily="34" charset="-122"/>
                <a:ea typeface="Microsoft YaHei" panose="020B0503020204020204" pitchFamily="34" charset="-122"/>
              </a:rPr>
              <a:t>，最后什么也干不好（三个和尚没水喝）。</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65" name="文字方塊 64"/>
          <p:cNvSpPr txBox="1"/>
          <p:nvPr/>
        </p:nvSpPr>
        <p:spPr>
          <a:xfrm>
            <a:off x="630235" y="5067250"/>
            <a:ext cx="11067777" cy="830997"/>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但是</a:t>
            </a:r>
            <a:r>
              <a:rPr lang="zh-CN" altLang="en-US" sz="2400" dirty="0">
                <a:solidFill>
                  <a:srgbClr val="002060"/>
                </a:solidFill>
                <a:latin typeface="Microsoft YaHei" panose="020B0503020204020204" pitchFamily="34" charset="-122"/>
                <a:ea typeface="Microsoft YaHei" panose="020B0503020204020204" pitchFamily="34" charset="-122"/>
              </a:rPr>
              <a:t>，如果你知道你的小伙伴可能会</a:t>
            </a:r>
            <a:r>
              <a:rPr lang="en-US" altLang="zh-CN" sz="2400" dirty="0">
                <a:solidFill>
                  <a:srgbClr val="002060"/>
                </a:solidFill>
                <a:latin typeface="Microsoft YaHei" panose="020B0503020204020204" pitchFamily="34" charset="-122"/>
                <a:ea typeface="Microsoft YaHei" panose="020B0503020204020204" pitchFamily="34" charset="-122"/>
              </a:rPr>
              <a:t>dropout</a:t>
            </a:r>
            <a:r>
              <a:rPr lang="zh-CN" altLang="en-US" sz="2400" dirty="0">
                <a:solidFill>
                  <a:srgbClr val="002060"/>
                </a:solidFill>
                <a:latin typeface="Microsoft YaHei" panose="020B0503020204020204" pitchFamily="34" charset="-122"/>
                <a:ea typeface="Microsoft YaHei" panose="020B0503020204020204" pitchFamily="34" charset="-122"/>
              </a:rPr>
              <a:t>，你就会干得更好，这样才能完成任务。</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66" name="雲朵形圖說文字 65"/>
          <p:cNvSpPr/>
          <p:nvPr/>
        </p:nvSpPr>
        <p:spPr>
          <a:xfrm>
            <a:off x="6608933" y="1307532"/>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latin typeface="Microsoft YaHei" panose="020B0503020204020204" pitchFamily="34" charset="-122"/>
                <a:ea typeface="Microsoft YaHei" panose="020B0503020204020204" pitchFamily="34" charset="-122"/>
              </a:rPr>
              <a:t>我的 </a:t>
            </a:r>
            <a:r>
              <a:rPr lang="en-US" altLang="zh-TW" sz="2000" dirty="0">
                <a:solidFill>
                  <a:schemeClr val="bg1"/>
                </a:solidFill>
                <a:latin typeface="Microsoft YaHei" panose="020B0503020204020204" pitchFamily="34" charset="-122"/>
                <a:ea typeface="Microsoft YaHei" panose="020B0503020204020204" pitchFamily="34" charset="-122"/>
              </a:rPr>
              <a:t>partner</a:t>
            </a:r>
            <a:r>
              <a:rPr lang="zh-CN" altLang="en-US" sz="2000" dirty="0">
                <a:solidFill>
                  <a:schemeClr val="bg1"/>
                </a:solidFill>
                <a:latin typeface="Microsoft YaHei" panose="020B0503020204020204" pitchFamily="34" charset="-122"/>
                <a:ea typeface="Microsoft YaHei" panose="020B0503020204020204" pitchFamily="34" charset="-122"/>
              </a:rPr>
              <a:t>不好</a:t>
            </a:r>
            <a:r>
              <a:rPr lang="zh-TW" altLang="en-US" sz="2000" dirty="0">
                <a:solidFill>
                  <a:schemeClr val="bg1"/>
                </a:solidFill>
                <a:latin typeface="Microsoft YaHei" panose="020B0503020204020204" pitchFamily="34" charset="-122"/>
                <a:ea typeface="Microsoft YaHei" panose="020B0503020204020204" pitchFamily="34" charset="-122"/>
              </a:rPr>
              <a:t>，所以我要好好做</a:t>
            </a:r>
            <a:endParaRPr lang="en-US" altLang="zh-TW" sz="2000" dirty="0">
              <a:solidFill>
                <a:schemeClr val="bg1"/>
              </a:solidFill>
              <a:latin typeface="Microsoft YaHei" panose="020B0503020204020204" pitchFamily="34" charset="-122"/>
              <a:ea typeface="Microsoft YaHei" panose="020B0503020204020204" pitchFamily="34" charset="-122"/>
            </a:endParaRPr>
          </a:p>
        </p:txBody>
      </p:sp>
      <p:grpSp>
        <p:nvGrpSpPr>
          <p:cNvPr id="82" name="群組 81"/>
          <p:cNvGrpSpPr/>
          <p:nvPr/>
        </p:nvGrpSpPr>
        <p:grpSpPr>
          <a:xfrm>
            <a:off x="5489370" y="1600601"/>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494602" y="3010486"/>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7256127" y="2981603"/>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7265551" y="3674024"/>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3840154" y="3023686"/>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3863885" y="2294638"/>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582915" y="5987388"/>
            <a:ext cx="11441046" cy="461665"/>
          </a:xfrm>
          <a:prstGeom prst="rect">
            <a:avLst/>
          </a:prstGeom>
          <a:noFill/>
        </p:spPr>
        <p:txBody>
          <a:bodyPr wrap="square" rtlCol="0">
            <a:spAutoFit/>
          </a:bodyPr>
          <a:lstStyle/>
          <a:p>
            <a:pPr marL="342900" indent="-342900">
              <a:buFont typeface="Wingdings"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测试时</a:t>
            </a:r>
            <a:r>
              <a:rPr lang="zh-CN" altLang="en-US" sz="2400" dirty="0">
                <a:solidFill>
                  <a:srgbClr val="002060"/>
                </a:solidFill>
                <a:latin typeface="Microsoft YaHei" panose="020B0503020204020204" pitchFamily="34" charset="-122"/>
                <a:ea typeface="Microsoft YaHei" panose="020B0503020204020204" pitchFamily="34" charset="-122"/>
              </a:rPr>
              <a:t>，大家都好好干，没有人</a:t>
            </a:r>
            <a:r>
              <a:rPr lang="en-US" altLang="zh-CN" sz="2400" dirty="0">
                <a:solidFill>
                  <a:srgbClr val="002060"/>
                </a:solidFill>
                <a:latin typeface="Microsoft YaHei" panose="020B0503020204020204" pitchFamily="34" charset="-122"/>
                <a:ea typeface="Microsoft YaHei" panose="020B0503020204020204" pitchFamily="34" charset="-122"/>
              </a:rPr>
              <a:t>dropout</a:t>
            </a:r>
            <a:r>
              <a:rPr lang="zh-CN" altLang="en-US" sz="2400" dirty="0">
                <a:solidFill>
                  <a:srgbClr val="002060"/>
                </a:solidFill>
                <a:latin typeface="Microsoft YaHei" panose="020B0503020204020204" pitchFamily="34" charset="-122"/>
                <a:ea typeface="Microsoft YaHei" panose="020B0503020204020204" pitchFamily="34" charset="-122"/>
              </a:rPr>
              <a:t>，因此会得到很好的结果。</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5978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：可视为一种集成学习</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集成学习</a:t>
            </a:r>
          </a:p>
        </p:txBody>
      </p:sp>
      <p:sp>
        <p:nvSpPr>
          <p:cNvPr id="4" name="矩形 3"/>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1</a:t>
            </a:r>
            <a:endParaRPr lang="zh-TW" altLang="en-US" sz="2400" dirty="0">
              <a:latin typeface="Microsoft YaHei" panose="020B0503020204020204" pitchFamily="34" charset="-122"/>
              <a:ea typeface="Microsoft YaHei" panose="020B0503020204020204" pitchFamily="34" charset="-122"/>
            </a:endParaRPr>
          </a:p>
        </p:txBody>
      </p:sp>
      <p:sp>
        <p:nvSpPr>
          <p:cNvPr id="253" name="矩形 252"/>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54" name="矩形 253"/>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3</a:t>
            </a:r>
            <a:endParaRPr lang="zh-TW" altLang="en-US" sz="2400" dirty="0">
              <a:latin typeface="Microsoft YaHei" panose="020B0503020204020204" pitchFamily="34" charset="-122"/>
              <a:ea typeface="Microsoft YaHei" panose="020B0503020204020204" pitchFamily="34" charset="-122"/>
            </a:endParaRPr>
          </a:p>
        </p:txBody>
      </p:sp>
      <p:sp>
        <p:nvSpPr>
          <p:cNvPr id="255" name="矩形 254"/>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4</a:t>
            </a:r>
            <a:endParaRPr lang="zh-TW" altLang="en-US" sz="2400" dirty="0">
              <a:latin typeface="Microsoft YaHei" panose="020B0503020204020204" pitchFamily="34" charset="-122"/>
              <a:ea typeface="Microsoft YaHei" panose="020B0503020204020204" pitchFamily="34" charset="-122"/>
            </a:endParaRPr>
          </a:p>
        </p:txBody>
      </p:sp>
      <p:sp>
        <p:nvSpPr>
          <p:cNvPr id="5" name="文字方塊 4"/>
          <p:cNvSpPr txBox="1"/>
          <p:nvPr/>
        </p:nvSpPr>
        <p:spPr>
          <a:xfrm>
            <a:off x="2934533" y="5105204"/>
            <a:ext cx="6984445"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以不同的结构训练多</a:t>
            </a:r>
            <a:r>
              <a:rPr lang="zh-CN" altLang="en-US" sz="2400">
                <a:latin typeface="Microsoft YaHei" charset="-122"/>
                <a:ea typeface="Microsoft YaHei" charset="-122"/>
                <a:cs typeface="Microsoft YaHei" charset="-122"/>
              </a:rPr>
              <a:t>个模型</a:t>
            </a:r>
            <a:endParaRPr lang="zh-TW" altLang="en-US" sz="2400" dirty="0">
              <a:latin typeface="Microsoft YaHei" charset="-122"/>
              <a:ea typeface="Microsoft YaHei" charset="-122"/>
              <a:cs typeface="Microsoft YaHei" charset="-122"/>
            </a:endParaRPr>
          </a:p>
        </p:txBody>
      </p:sp>
      <p:sp>
        <p:nvSpPr>
          <p:cNvPr id="10" name="橢圓 9"/>
          <p:cNvSpPr/>
          <p:nvPr/>
        </p:nvSpPr>
        <p:spPr>
          <a:xfrm>
            <a:off x="5445000"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2844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 </a:t>
            </a:r>
            <a:r>
              <a:rPr lang="en-US" altLang="zh-TW" sz="2400" dirty="0">
                <a:latin typeface="Microsoft YaHei" panose="020B0503020204020204" pitchFamily="34" charset="-122"/>
                <a:ea typeface="Microsoft YaHei" panose="020B0503020204020204" pitchFamily="34" charset="-122"/>
              </a:rPr>
              <a:t>1</a:t>
            </a:r>
          </a:p>
        </p:txBody>
      </p:sp>
      <p:sp>
        <p:nvSpPr>
          <p:cNvPr id="257" name="橢圓 256"/>
          <p:cNvSpPr/>
          <p:nvPr/>
        </p:nvSpPr>
        <p:spPr>
          <a:xfrm>
            <a:off x="4626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 </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58" name="橢圓 257"/>
          <p:cNvSpPr/>
          <p:nvPr/>
        </p:nvSpPr>
        <p:spPr>
          <a:xfrm>
            <a:off x="6469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a:t>
            </a:r>
            <a:r>
              <a:rPr lang="en-US" altLang="zh-TW" sz="2400" dirty="0">
                <a:latin typeface="Microsoft YaHei" panose="020B0503020204020204" pitchFamily="34" charset="-122"/>
                <a:ea typeface="Microsoft YaHei" panose="020B0503020204020204" pitchFamily="34" charset="-122"/>
              </a:rPr>
              <a:t> 3</a:t>
            </a:r>
            <a:endParaRPr lang="zh-TW" altLang="en-US" sz="2400" dirty="0">
              <a:latin typeface="Microsoft YaHei" panose="020B0503020204020204" pitchFamily="34" charset="-122"/>
              <a:ea typeface="Microsoft YaHei" panose="020B0503020204020204" pitchFamily="34" charset="-122"/>
            </a:endParaRPr>
          </a:p>
        </p:txBody>
      </p:sp>
      <p:sp>
        <p:nvSpPr>
          <p:cNvPr id="259" name="橢圓 258"/>
          <p:cNvSpPr/>
          <p:nvPr/>
        </p:nvSpPr>
        <p:spPr>
          <a:xfrm>
            <a:off x="8308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数据集</a:t>
            </a:r>
            <a:r>
              <a:rPr lang="en-US" altLang="zh-TW" sz="2400" dirty="0">
                <a:latin typeface="Microsoft YaHei" panose="020B0503020204020204" pitchFamily="34" charset="-122"/>
                <a:ea typeface="Microsoft YaHei" panose="020B0503020204020204" pitchFamily="34" charset="-122"/>
              </a:rPr>
              <a:t> 4</a:t>
            </a:r>
            <a:endParaRPr lang="zh-TW" altLang="en-US" sz="2400" dirty="0">
              <a:latin typeface="Microsoft YaHei" panose="020B0503020204020204" pitchFamily="34" charset="-122"/>
              <a:ea typeface="Microsoft YaHei" panose="020B0503020204020204" pitchFamily="34" charset="-122"/>
            </a:endParaRPr>
          </a:p>
        </p:txBody>
      </p:sp>
      <p:cxnSp>
        <p:nvCxnSpPr>
          <p:cNvPr id="260" name="直線單箭頭接點 259"/>
          <p:cNvCxnSpPr/>
          <p:nvPr/>
        </p:nvCxnSpPr>
        <p:spPr>
          <a:xfrm flipH="1">
            <a:off x="3829052" y="1964425"/>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5326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6777355" y="2257030"/>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7021783" y="1964425"/>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8938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5256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7112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3474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719767" y="726339"/>
            <a:ext cx="10752465" cy="5237271"/>
          </a:xfrm>
        </p:spPr>
        <p:txBody>
          <a:bodyPr/>
          <a:lstStyle/>
          <a:p>
            <a:r>
              <a:rPr lang="zh-TW" altLang="en-US" dirty="0">
                <a:solidFill>
                  <a:srgbClr val="002060"/>
                </a:solidFill>
                <a:latin typeface="Microsoft YaHei" panose="020B0503020204020204" pitchFamily="34" charset="-122"/>
                <a:ea typeface="Microsoft YaHei" panose="020B0503020204020204" pitchFamily="34" charset="-122"/>
              </a:rPr>
              <a:t>集成学习</a:t>
            </a:r>
            <a:r>
              <a:rPr lang="zh-CN" altLang="en-US" dirty="0">
                <a:solidFill>
                  <a:srgbClr val="002060"/>
                </a:solidFill>
                <a:latin typeface="Microsoft YaHei" panose="020B0503020204020204" pitchFamily="34" charset="-122"/>
                <a:ea typeface="Microsoft YaHei" panose="020B0503020204020204" pitchFamily="34" charset="-122"/>
              </a:rPr>
              <a:t>：</a:t>
            </a:r>
            <a:r>
              <a:rPr lang="zh-TW" altLang="en-US" dirty="0">
                <a:solidFill>
                  <a:srgbClr val="002060"/>
                </a:solidFill>
                <a:latin typeface="Microsoft YaHei" panose="020B0503020204020204" pitchFamily="34" charset="-122"/>
                <a:ea typeface="Microsoft YaHei" panose="020B0503020204020204" pitchFamily="34" charset="-122"/>
              </a:rPr>
              <a:t>结合几个模型降低泛化误差的技术</a:t>
            </a:r>
            <a:endParaRPr lang="en-US" altLang="zh-TW" dirty="0">
              <a:solidFill>
                <a:srgbClr val="002060"/>
              </a:solidFill>
              <a:latin typeface="Microsoft YaHei" panose="020B0503020204020204" pitchFamily="34" charset="-122"/>
              <a:ea typeface="Microsoft YaHei" panose="020B0503020204020204" pitchFamily="34" charset="-122"/>
            </a:endParaRPr>
          </a:p>
          <a:p>
            <a:r>
              <a:rPr lang="zh-TW" altLang="en-US" dirty="0">
                <a:solidFill>
                  <a:srgbClr val="002060"/>
                </a:solidFill>
                <a:latin typeface="Microsoft YaHei" panose="020B0503020204020204" pitchFamily="34" charset="-122"/>
                <a:ea typeface="Microsoft YaHei" panose="020B0503020204020204" pitchFamily="34" charset="-122"/>
              </a:rPr>
              <a:t>但训练太多模型并集成，计算和存储代价太大</a:t>
            </a:r>
          </a:p>
          <a:p>
            <a:endParaRPr kumimoji="1" lang="zh-CN" altLang="en-US" dirty="0"/>
          </a:p>
        </p:txBody>
      </p:sp>
      <p:sp>
        <p:nvSpPr>
          <p:cNvPr id="2" name="標題 1"/>
          <p:cNvSpPr>
            <a:spLocks noGrp="1"/>
          </p:cNvSpPr>
          <p:nvPr>
            <p:ph type="title"/>
          </p:nvPr>
        </p:nvSpPr>
        <p:spPr/>
        <p:txBody>
          <a:bodyPr/>
          <a:lstStyle/>
          <a:p>
            <a:r>
              <a:rPr lang="en-US" altLang="zh-TW" dirty="0"/>
              <a:t>Dropout </a:t>
            </a:r>
            <a:r>
              <a:rPr lang="zh-CN" altLang="en-US" dirty="0"/>
              <a:t>：可视为一种集成学习</a:t>
            </a:r>
            <a:endParaRPr lang="zh-TW" altLang="en-US" dirty="0"/>
          </a:p>
        </p:txBody>
      </p:sp>
      <mc:AlternateContent xmlns:mc="http://schemas.openxmlformats.org/markup-compatibility/2006" xmlns:a14="http://schemas.microsoft.com/office/drawing/2010/main">
        <mc:Choice Requires="a14">
          <p:sp>
            <p:nvSpPr>
              <p:cNvPr id="3" name="文字方塊 2"/>
              <p:cNvSpPr txBox="1"/>
              <p:nvPr/>
            </p:nvSpPr>
            <p:spPr>
              <a:xfrm>
                <a:off x="3134950"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1</m:t>
                      </m:r>
                    </m:oMath>
                  </m:oMathPara>
                </a14:m>
                <a:endParaRPr lang="zh-TW" altLang="en-US" sz="2800" baseline="-250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134950" y="5211606"/>
                <a:ext cx="755877" cy="523220"/>
              </a:xfrm>
              <a:prstGeom prst="rect">
                <a:avLst/>
              </a:prstGeom>
              <a:blipFill>
                <a:blip r:embed="rId3"/>
                <a:stretch>
                  <a:fillRect b="-11905"/>
                </a:stretch>
              </a:blipFill>
            </p:spPr>
            <p:txBody>
              <a:bodyPr/>
              <a:lstStyle/>
              <a:p>
                <a:r>
                  <a:rPr lang="zh-CN" altLang="en-US">
                    <a:noFill/>
                  </a:rPr>
                  <a:t> </a:t>
                </a:r>
              </a:p>
            </p:txBody>
          </p:sp>
        </mc:Fallback>
      </mc:AlternateContent>
      <p:sp>
        <p:nvSpPr>
          <p:cNvPr id="27" name="矩形 26"/>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1</a:t>
            </a:r>
            <a:endParaRPr lang="zh-TW" altLang="en-US" sz="2400" dirty="0">
              <a:latin typeface="Microsoft YaHei" panose="020B0503020204020204" pitchFamily="34" charset="-122"/>
              <a:ea typeface="Microsoft YaHei" panose="020B0503020204020204" pitchFamily="34" charset="-122"/>
            </a:endParaRPr>
          </a:p>
        </p:txBody>
      </p:sp>
      <p:sp>
        <p:nvSpPr>
          <p:cNvPr id="28" name="矩形 27"/>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2</a:t>
            </a:r>
            <a:endParaRPr lang="zh-TW" altLang="en-US" sz="2400" dirty="0">
              <a:latin typeface="Microsoft YaHei" panose="020B0503020204020204" pitchFamily="34" charset="-122"/>
              <a:ea typeface="Microsoft YaHei" panose="020B0503020204020204" pitchFamily="34" charset="-122"/>
            </a:endParaRPr>
          </a:p>
        </p:txBody>
      </p:sp>
      <p:sp>
        <p:nvSpPr>
          <p:cNvPr id="29" name="矩形 28"/>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3</a:t>
            </a:r>
            <a:endParaRPr lang="zh-TW" altLang="en-US" sz="2400" dirty="0">
              <a:latin typeface="Microsoft YaHei" panose="020B0503020204020204" pitchFamily="34" charset="-122"/>
              <a:ea typeface="Microsoft YaHei" panose="020B0503020204020204" pitchFamily="34" charset="-122"/>
            </a:endParaRPr>
          </a:p>
        </p:txBody>
      </p:sp>
      <p:sp>
        <p:nvSpPr>
          <p:cNvPr id="30" name="矩形 29"/>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网络</a:t>
            </a:r>
            <a:r>
              <a:rPr lang="en-US" altLang="zh-TW" sz="2400" dirty="0">
                <a:latin typeface="Microsoft YaHei" panose="020B0503020204020204" pitchFamily="34" charset="-122"/>
                <a:ea typeface="Microsoft YaHei" panose="020B0503020204020204" pitchFamily="34" charset="-122"/>
              </a:rPr>
              <a:t>4</a:t>
            </a:r>
            <a:endParaRPr lang="zh-TW" altLang="en-US" sz="2400"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31" name="文字方塊 30"/>
              <p:cNvSpPr txBox="1"/>
              <p:nvPr/>
            </p:nvSpPr>
            <p:spPr>
              <a:xfrm>
                <a:off x="5077028" y="2395768"/>
                <a:ext cx="2461055"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测试数据</a:t>
                </a:r>
                <a:r>
                  <a:rPr lang="en-US" altLang="zh-TW" sz="28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TW" sz="2800" b="1" i="1" dirty="0" smtClean="0">
                        <a:latin typeface="Cambria Math" panose="02040503050406030204" pitchFamily="18" charset="0"/>
                        <a:ea typeface="Microsoft YaHei" panose="020B0503020204020204" pitchFamily="34" charset="-122"/>
                      </a:rPr>
                      <m:t>𝒙</m:t>
                    </m:r>
                  </m:oMath>
                </a14:m>
                <a:endParaRPr lang="zh-TW" altLang="en-US" sz="2800" b="1" dirty="0">
                  <a:latin typeface="Microsoft YaHei" panose="020B0503020204020204" pitchFamily="34" charset="-122"/>
                  <a:ea typeface="Microsoft YaHei" panose="020B0503020204020204" pitchFamily="34" charset="-122"/>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5077028" y="2395768"/>
                <a:ext cx="2461055" cy="523220"/>
              </a:xfrm>
              <a:prstGeom prst="rect">
                <a:avLst/>
              </a:prstGeom>
              <a:blipFill>
                <a:blip r:embed="rId4"/>
                <a:stretch>
                  <a:fillRect l="-5128" t="-11905"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4921568"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2</m:t>
                      </m:r>
                    </m:oMath>
                  </m:oMathPara>
                </a14:m>
                <a:endParaRPr lang="zh-TW" altLang="en-US" sz="2800" baseline="-250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4921568" y="5211606"/>
                <a:ext cx="755877" cy="523220"/>
              </a:xfrm>
              <a:prstGeom prst="rect">
                <a:avLst/>
              </a:prstGeom>
              <a:blipFill>
                <a:blip r:embed="rId5"/>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772479"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3</m:t>
                      </m:r>
                    </m:oMath>
                  </m:oMathPara>
                </a14:m>
                <a:endParaRPr lang="zh-TW" altLang="en-US" sz="2800" baseline="-250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772479" y="5211606"/>
                <a:ext cx="755877" cy="523220"/>
              </a:xfrm>
              <a:prstGeom prst="rect">
                <a:avLst/>
              </a:prstGeom>
              <a:blipFill>
                <a:blip r:embed="rId6"/>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8623390" y="5211606"/>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r>
                        <a:rPr lang="en-US" altLang="zh-TW" sz="2800" i="1" baseline="-25000" dirty="0">
                          <a:latin typeface="Cambria Math" panose="02040503050406030204" pitchFamily="18" charset="0"/>
                        </a:rPr>
                        <m:t>4</m:t>
                      </m:r>
                    </m:oMath>
                  </m:oMathPara>
                </a14:m>
                <a:endParaRPr lang="zh-TW" altLang="en-US" sz="2800" baseline="-250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8623390" y="5211606"/>
                <a:ext cx="755877" cy="523220"/>
              </a:xfrm>
              <a:prstGeom prst="rect">
                <a:avLst/>
              </a:prstGeom>
              <a:blipFill>
                <a:blip r:embed="rId7"/>
                <a:stretch>
                  <a:fillRect b="-11905"/>
                </a:stretch>
              </a:blipFill>
            </p:spPr>
            <p:txBody>
              <a:bodyPr/>
              <a:lstStyle/>
              <a:p>
                <a:r>
                  <a:rPr lang="zh-CN" altLang="en-US">
                    <a:noFill/>
                  </a:rPr>
                  <a:t> </a:t>
                </a:r>
              </a:p>
            </p:txBody>
          </p:sp>
        </mc:Fallback>
      </mc:AlternateContent>
      <p:sp>
        <p:nvSpPr>
          <p:cNvPr id="35" name="文字方塊 34"/>
          <p:cNvSpPr txBox="1"/>
          <p:nvPr/>
        </p:nvSpPr>
        <p:spPr>
          <a:xfrm>
            <a:off x="4883468" y="6172058"/>
            <a:ext cx="2461055"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平均</a:t>
            </a:r>
          </a:p>
        </p:txBody>
      </p:sp>
      <p:cxnSp>
        <p:nvCxnSpPr>
          <p:cNvPr id="36" name="直線單箭頭接點 35"/>
          <p:cNvCxnSpPr/>
          <p:nvPr/>
        </p:nvCxnSpPr>
        <p:spPr>
          <a:xfrm flipH="1">
            <a:off x="3695838" y="2953828"/>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5209769" y="2991942"/>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6423456"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6734378" y="2953828"/>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8919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5237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7093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3455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3512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5299506" y="5734827"/>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6746382"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347712"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8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719767" y="769501"/>
            <a:ext cx="10752465" cy="5237271"/>
          </a:xfrm>
        </p:spPr>
        <p:txBody>
          <a:bodyPr/>
          <a:lstStyle/>
          <a:p>
            <a:r>
              <a:rPr lang="en" altLang="zh-TW" dirty="0"/>
              <a:t>Dropout</a:t>
            </a:r>
            <a:r>
              <a:rPr lang="zh-TW" altLang="en-US" dirty="0"/>
              <a:t>提供了一种近似的、低成本集成方法</a:t>
            </a:r>
          </a:p>
          <a:p>
            <a:endParaRPr kumimoji="1" lang="zh-CN" altLang="en-US" dirty="0"/>
          </a:p>
        </p:txBody>
      </p:sp>
      <p:sp>
        <p:nvSpPr>
          <p:cNvPr id="2" name="標題 1"/>
          <p:cNvSpPr>
            <a:spLocks noGrp="1"/>
          </p:cNvSpPr>
          <p:nvPr>
            <p:ph type="title"/>
          </p:nvPr>
        </p:nvSpPr>
        <p:spPr/>
        <p:txBody>
          <a:bodyPr/>
          <a:lstStyle/>
          <a:p>
            <a:r>
              <a:rPr lang="en-US" altLang="zh-TW" dirty="0"/>
              <a:t>Dropout </a:t>
            </a:r>
            <a:r>
              <a:rPr lang="zh-CN" altLang="en-US" dirty="0"/>
              <a:t>：可视为一种集成学习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8428739" y="1860425"/>
            <a:ext cx="3120644" cy="523220"/>
          </a:xfrm>
          <a:prstGeom prst="rect">
            <a:avLst/>
          </a:prstGeom>
        </p:spPr>
        <p:txBody>
          <a:bodyPr wrap="square">
            <a:spAutoFit/>
          </a:bodyPr>
          <a:lstStyle/>
          <a:p>
            <a:pPr algn="ctr"/>
            <a:r>
              <a:rPr lang="zh-TW" altLang="en-US" sz="2800" dirty="0">
                <a:solidFill>
                  <a:srgbClr val="002060"/>
                </a:solidFill>
                <a:latin typeface="Microsoft YaHei" panose="020B0503020204020204" pitchFamily="34" charset="-122"/>
                <a:ea typeface="Microsoft YaHei" panose="020B0503020204020204" pitchFamily="34" charset="-122"/>
              </a:rPr>
              <a:t>带</a:t>
            </a:r>
            <a:r>
              <a:rPr lang="en-US" altLang="zh-TW" sz="2800" dirty="0">
                <a:solidFill>
                  <a:srgbClr val="002060"/>
                </a:solidFill>
                <a:latin typeface="Microsoft YaHei" panose="020B0503020204020204" pitchFamily="34" charset="-122"/>
                <a:ea typeface="Microsoft YaHei" panose="020B0503020204020204" pitchFamily="34" charset="-122"/>
              </a:rPr>
              <a:t>Dropout</a:t>
            </a:r>
            <a:r>
              <a:rPr lang="zh-TW" altLang="en-US" sz="2800" dirty="0">
                <a:solidFill>
                  <a:srgbClr val="002060"/>
                </a:solidFill>
                <a:latin typeface="Microsoft YaHei" panose="020B0503020204020204" pitchFamily="34" charset="-122"/>
                <a:ea typeface="Microsoft YaHei" panose="020B0503020204020204" pitchFamily="34" charset="-122"/>
              </a:rPr>
              <a:t>的训练</a:t>
            </a:r>
            <a:endParaRPr lang="en-US" altLang="zh-TW" sz="2800" dirty="0">
              <a:solidFill>
                <a:srgbClr val="002060"/>
              </a:solidFill>
              <a:latin typeface="Microsoft YaHei" panose="020B0503020204020204" pitchFamily="34" charset="-122"/>
              <a:ea typeface="Microsoft YaHei" panose="020B0503020204020204" pitchFamily="34" charset="-122"/>
            </a:endParaRPr>
          </a:p>
        </p:txBody>
      </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1849491"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6505975" y="3201461"/>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2637458" y="5741959"/>
            <a:ext cx="7351603" cy="523220"/>
          </a:xfrm>
          <a:prstGeom prst="rect">
            <a:avLst/>
          </a:prstGeom>
          <a:noFill/>
        </p:spPr>
        <p:txBody>
          <a:bodyPr wrap="square" rtlCol="0">
            <a:spAutoFit/>
          </a:bodyPr>
          <a:lstStyle/>
          <a:p>
            <a:pPr marL="457200" indent="-457200">
              <a:buFont typeface="Wingdings" pitchFamily="2" charset="2"/>
              <a:buChar char="n"/>
            </a:pPr>
            <a:r>
              <a:rPr lang="zh-CN" altLang="en-US" sz="2800" dirty="0">
                <a:solidFill>
                  <a:srgbClr val="002060"/>
                </a:solidFill>
                <a:latin typeface="Microsoft YaHei" charset="-122"/>
                <a:ea typeface="Microsoft YaHei" charset="-122"/>
                <a:cs typeface="Microsoft YaHei" charset="-122"/>
              </a:rPr>
              <a:t>每次用一个</a:t>
            </a:r>
            <a:r>
              <a:rPr lang="en-US" altLang="zh-TW" sz="2800" dirty="0">
                <a:solidFill>
                  <a:srgbClr val="002060"/>
                </a:solidFill>
                <a:latin typeface="Microsoft YaHei" charset="-122"/>
                <a:ea typeface="Microsoft YaHei" charset="-122"/>
                <a:cs typeface="Microsoft YaHei" charset="-122"/>
              </a:rPr>
              <a:t>mini-batch</a:t>
            </a:r>
            <a:r>
              <a:rPr lang="zh-CN" altLang="en-US" sz="2800" dirty="0">
                <a:solidFill>
                  <a:srgbClr val="002060"/>
                </a:solidFill>
                <a:latin typeface="Microsoft YaHei" charset="-122"/>
                <a:ea typeface="Microsoft YaHei" charset="-122"/>
                <a:cs typeface="Microsoft YaHei" charset="-122"/>
              </a:rPr>
              <a:t>训练一个网络</a:t>
            </a:r>
            <a:endParaRPr lang="zh-TW" altLang="en-US" sz="2800" dirty="0">
              <a:solidFill>
                <a:srgbClr val="002060"/>
              </a:solidFill>
              <a:latin typeface="Microsoft YaHei" charset="-122"/>
              <a:ea typeface="Microsoft YaHei" charset="-122"/>
              <a:cs typeface="Microsoft YaHei" charset="-122"/>
            </a:endParaRPr>
          </a:p>
        </p:txBody>
      </p:sp>
      <p:sp>
        <p:nvSpPr>
          <p:cNvPr id="454" name="文字方塊 453"/>
          <p:cNvSpPr txBox="1"/>
          <p:nvPr/>
        </p:nvSpPr>
        <p:spPr>
          <a:xfrm>
            <a:off x="2612193" y="6205586"/>
            <a:ext cx="7018866" cy="523220"/>
          </a:xfrm>
          <a:prstGeom prst="rect">
            <a:avLst/>
          </a:prstGeom>
          <a:noFill/>
        </p:spPr>
        <p:txBody>
          <a:bodyPr wrap="square" rtlCol="0">
            <a:spAutoFit/>
          </a:bodyPr>
          <a:lstStyle/>
          <a:p>
            <a:pPr marL="457200" indent="-457200">
              <a:buFont typeface="Wingdings" pitchFamily="2" charset="2"/>
              <a:buChar char="n"/>
            </a:pPr>
            <a:r>
              <a:rPr lang="zh-CN" altLang="en-US" sz="2800" dirty="0">
                <a:solidFill>
                  <a:srgbClr val="002060"/>
                </a:solidFill>
                <a:latin typeface="Microsoft YaHei" charset="-122"/>
                <a:ea typeface="Microsoft YaHei" charset="-122"/>
                <a:cs typeface="Microsoft YaHei" charset="-122"/>
              </a:rPr>
              <a:t>这些网络中有些参数是共享的。</a:t>
            </a:r>
            <a:endParaRPr lang="zh-TW" altLang="en-US" sz="2800" dirty="0">
              <a:solidFill>
                <a:srgbClr val="002060"/>
              </a:solidFill>
              <a:latin typeface="Microsoft YaHei" charset="-122"/>
              <a:ea typeface="Microsoft YaHei" charset="-122"/>
              <a:cs typeface="Microsoft YaHei" charset="-122"/>
            </a:endParaRPr>
          </a:p>
        </p:txBody>
      </p:sp>
      <p:sp>
        <p:nvSpPr>
          <p:cNvPr id="455" name="文字方塊 454"/>
          <p:cNvSpPr txBox="1"/>
          <p:nvPr/>
        </p:nvSpPr>
        <p:spPr>
          <a:xfrm>
            <a:off x="3506924" y="1847805"/>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5158658"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6807616" y="183410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mc:AlternateContent xmlns:mc="http://schemas.openxmlformats.org/markup-compatibility/2006" xmlns:a14="http://schemas.microsoft.com/office/drawing/2010/main">
        <mc:Choice Requires="a14">
          <p:sp>
            <p:nvSpPr>
              <p:cNvPr id="515" name="文字方塊 514"/>
              <p:cNvSpPr txBox="1"/>
              <p:nvPr/>
            </p:nvSpPr>
            <p:spPr>
              <a:xfrm>
                <a:off x="8658164" y="2979863"/>
                <a:ext cx="2046621" cy="523220"/>
              </a:xfrm>
              <a:prstGeom prst="rect">
                <a:avLst/>
              </a:prstGeom>
              <a:noFill/>
            </p:spPr>
            <p:txBody>
              <a:bodyPr wrap="square" rtlCol="0">
                <a:spAutoFit/>
              </a:bodyPr>
              <a:lstStyle/>
              <a:p>
                <a:pPr algn="ctr"/>
                <a14:m>
                  <m:oMath xmlns:m="http://schemas.openxmlformats.org/officeDocument/2006/math">
                    <m:r>
                      <a:rPr lang="en-US" altLang="zh-TW" sz="2800" i="1" dirty="0" smtClean="0">
                        <a:solidFill>
                          <a:srgbClr val="002060"/>
                        </a:solidFill>
                        <a:latin typeface="Cambria Math" panose="02040503050406030204" pitchFamily="18" charset="0"/>
                        <a:ea typeface="Microsoft YaHei" panose="020B0503020204020204" pitchFamily="34" charset="-122"/>
                      </a:rPr>
                      <m:t>𝑀</m:t>
                    </m:r>
                  </m:oMath>
                </a14:m>
                <a:r>
                  <a:rPr lang="zh-TW" altLang="en-US" sz="2800" dirty="0">
                    <a:solidFill>
                      <a:srgbClr val="002060"/>
                    </a:solidFill>
                    <a:latin typeface="Microsoft YaHei" panose="020B0503020204020204" pitchFamily="34" charset="-122"/>
                    <a:ea typeface="Microsoft YaHei" panose="020B0503020204020204" pitchFamily="34" charset="-122"/>
                  </a:rPr>
                  <a:t>个神经元</a:t>
                </a:r>
              </a:p>
            </p:txBody>
          </p:sp>
        </mc:Choice>
        <mc:Fallback xmlns="">
          <p:sp>
            <p:nvSpPr>
              <p:cNvPr id="515" name="文字方塊 514"/>
              <p:cNvSpPr txBox="1">
                <a:spLocks noRot="1" noChangeAspect="1" noMove="1" noResize="1" noEditPoints="1" noAdjustHandles="1" noChangeArrowheads="1" noChangeShapeType="1" noTextEdit="1"/>
              </p:cNvSpPr>
              <p:nvPr/>
            </p:nvSpPr>
            <p:spPr>
              <a:xfrm>
                <a:off x="8658164" y="2979863"/>
                <a:ext cx="2046621" cy="523220"/>
              </a:xfrm>
              <a:prstGeom prst="rect">
                <a:avLst/>
              </a:prstGeom>
              <a:blipFill>
                <a:blip r:embed="rId3"/>
                <a:stretch>
                  <a:fillRect t="-11905" r="-3086"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 name="文字方塊 515"/>
              <p:cNvSpPr txBox="1"/>
              <p:nvPr/>
            </p:nvSpPr>
            <p:spPr>
              <a:xfrm>
                <a:off x="8658165" y="4390224"/>
                <a:ext cx="1828800" cy="954107"/>
              </a:xfrm>
              <a:prstGeom prst="rect">
                <a:avLst/>
              </a:prstGeom>
              <a:noFill/>
            </p:spPr>
            <p:txBody>
              <a:bodyPr wrap="square" rtlCol="0">
                <a:spAutoFit/>
              </a:bodyPr>
              <a:lstStyle/>
              <a:p>
                <a:pPr algn="ctr"/>
                <a14:m>
                  <m:oMath xmlns:m="http://schemas.openxmlformats.org/officeDocument/2006/math">
                    <m:sSup>
                      <m:sSupPr>
                        <m:ctrlPr>
                          <a:rPr lang="en-US" altLang="zh-TW" sz="2800" i="1" smtClean="0">
                            <a:solidFill>
                              <a:srgbClr val="002060"/>
                            </a:solidFill>
                            <a:latin typeface="Cambria Math" charset="0"/>
                          </a:rPr>
                        </m:ctrlPr>
                      </m:sSupPr>
                      <m:e>
                        <m:r>
                          <a:rPr lang="en-US" altLang="zh-CN" sz="2800" b="0" i="1" smtClean="0">
                            <a:solidFill>
                              <a:srgbClr val="002060"/>
                            </a:solidFill>
                            <a:latin typeface="Cambria Math" panose="02040503050406030204" pitchFamily="18" charset="0"/>
                          </a:rPr>
                          <m:t>2</m:t>
                        </m:r>
                      </m:e>
                      <m:sup>
                        <m:r>
                          <a:rPr lang="en-US" altLang="zh-TW" sz="2800" b="0" i="1" smtClean="0">
                            <a:solidFill>
                              <a:srgbClr val="002060"/>
                            </a:solidFill>
                            <a:latin typeface="Cambria Math" panose="02040503050406030204" pitchFamily="18" charset="0"/>
                          </a:rPr>
                          <m:t>𝑀</m:t>
                        </m:r>
                      </m:sup>
                    </m:sSup>
                  </m:oMath>
                </a14:m>
                <a:r>
                  <a:rPr lang="zh-TW" altLang="en-US" sz="2800" dirty="0">
                    <a:solidFill>
                      <a:srgbClr val="002060"/>
                    </a:solidFill>
                    <a:latin typeface="Microsoft YaHei" panose="020B0503020204020204" pitchFamily="34" charset="-122"/>
                    <a:ea typeface="Microsoft YaHei" panose="020B0503020204020204" pitchFamily="34" charset="-122"/>
                  </a:rPr>
                  <a:t>种可能的网络</a:t>
                </a:r>
                <a:endParaRPr lang="zh-TW" altLang="en-US" sz="2800" baseline="30000" dirty="0">
                  <a:solidFill>
                    <a:srgbClr val="002060"/>
                  </a:solidFill>
                  <a:latin typeface="Microsoft YaHei" panose="020B0503020204020204" pitchFamily="34" charset="-122"/>
                  <a:ea typeface="Microsoft YaHei" panose="020B0503020204020204" pitchFamily="34" charset="-122"/>
                </a:endParaRPr>
              </a:p>
            </p:txBody>
          </p:sp>
        </mc:Choice>
        <mc:Fallback xmlns="">
          <p:sp>
            <p:nvSpPr>
              <p:cNvPr id="516" name="文字方塊 515"/>
              <p:cNvSpPr txBox="1">
                <a:spLocks noRot="1" noChangeAspect="1" noMove="1" noResize="1" noEditPoints="1" noAdjustHandles="1" noChangeArrowheads="1" noChangeShapeType="1" noTextEdit="1"/>
              </p:cNvSpPr>
              <p:nvPr/>
            </p:nvSpPr>
            <p:spPr>
              <a:xfrm>
                <a:off x="8658165" y="4390224"/>
                <a:ext cx="1828800" cy="954107"/>
              </a:xfrm>
              <a:prstGeom prst="rect">
                <a:avLst/>
              </a:prstGeom>
              <a:blipFill>
                <a:blip r:embed="rId4"/>
                <a:stretch>
                  <a:fillRect t="-6579" r="-3448" b="-18421"/>
                </a:stretch>
              </a:blipFill>
            </p:spPr>
            <p:txBody>
              <a:bodyPr/>
              <a:lstStyle/>
              <a:p>
                <a:r>
                  <a:rPr lang="zh-CN" altLang="en-US">
                    <a:noFill/>
                  </a:rPr>
                  <a:t> </a:t>
                </a:r>
              </a:p>
            </p:txBody>
          </p:sp>
        </mc:Fallback>
      </mc:AlternateContent>
      <p:sp>
        <p:nvSpPr>
          <p:cNvPr id="517" name="向下箭號 516"/>
          <p:cNvSpPr/>
          <p:nvPr/>
        </p:nvSpPr>
        <p:spPr>
          <a:xfrm>
            <a:off x="9308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15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86189" y="2515916"/>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内容占位符 4"/>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 ：可视为一种集成学习</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mc:AlternateContent xmlns:mc="http://schemas.openxmlformats.org/markup-compatibility/2006" xmlns:a14="http://schemas.microsoft.com/office/drawing/2010/main">
        <mc:Choice Requires="a14">
          <p:sp>
            <p:nvSpPr>
              <p:cNvPr id="456" name="文字方塊 455"/>
              <p:cNvSpPr txBox="1"/>
              <p:nvPr/>
            </p:nvSpPr>
            <p:spPr>
              <a:xfrm>
                <a:off x="5074763" y="1801950"/>
                <a:ext cx="2042475" cy="461665"/>
              </a:xfrm>
              <a:prstGeom prst="rect">
                <a:avLst/>
              </a:prstGeom>
              <a:noFill/>
            </p:spPr>
            <p:txBody>
              <a:bodyPr wrap="square" rtlCol="0">
                <a:spAutoFit/>
              </a:bodyPr>
              <a:lstStyle/>
              <a:p>
                <a:pPr algn="ctr"/>
                <a:r>
                  <a:rPr lang="zh-TW" altLang="en-US" sz="2400" dirty="0">
                    <a:solidFill>
                      <a:srgbClr val="002060"/>
                    </a:solidFill>
                    <a:latin typeface="Microsoft YaHei" panose="020B0503020204020204" pitchFamily="34" charset="-122"/>
                    <a:ea typeface="Microsoft YaHei" panose="020B0503020204020204" pitchFamily="34" charset="-122"/>
                  </a:rPr>
                  <a:t>测试数据</a:t>
                </a:r>
                <a14:m>
                  <m:oMath xmlns:m="http://schemas.openxmlformats.org/officeDocument/2006/math">
                    <m:r>
                      <a:rPr lang="en-US" altLang="zh-TW" sz="2400" b="1" i="1" dirty="0" smtClean="0">
                        <a:solidFill>
                          <a:srgbClr val="002060"/>
                        </a:solidFill>
                        <a:latin typeface="Cambria Math" panose="02040503050406030204" pitchFamily="18" charset="0"/>
                      </a:rPr>
                      <m:t>𝒙</m:t>
                    </m:r>
                  </m:oMath>
                </a14:m>
                <a:endParaRPr lang="zh-TW" altLang="en-US" sz="2400" b="1" baseline="-25000" dirty="0">
                  <a:solidFill>
                    <a:srgbClr val="002060"/>
                  </a:solidFill>
                  <a:latin typeface="Microsoft YaHei" panose="020B0503020204020204" pitchFamily="34" charset="-122"/>
                  <a:ea typeface="Microsoft YaHei" panose="020B0503020204020204" pitchFamily="34" charset="-122"/>
                </a:endParaRPr>
              </a:p>
            </p:txBody>
          </p:sp>
        </mc:Choice>
        <mc:Fallback xmlns="">
          <p:sp>
            <p:nvSpPr>
              <p:cNvPr id="456" name="文字方塊 455"/>
              <p:cNvSpPr txBox="1">
                <a:spLocks noRot="1" noChangeAspect="1" noMove="1" noResize="1" noEditPoints="1" noAdjustHandles="1" noChangeArrowheads="1" noChangeShapeType="1" noTextEdit="1"/>
              </p:cNvSpPr>
              <p:nvPr/>
            </p:nvSpPr>
            <p:spPr>
              <a:xfrm>
                <a:off x="5074763" y="1801950"/>
                <a:ext cx="2042475" cy="461665"/>
              </a:xfrm>
              <a:prstGeom prst="rect">
                <a:avLst/>
              </a:prstGeom>
              <a:blipFill>
                <a:blip r:embed="rId3"/>
                <a:stretch>
                  <a:fillRect t="-13514" b="-29730"/>
                </a:stretch>
              </a:blipFill>
            </p:spPr>
            <p:txBody>
              <a:bodyPr/>
              <a:lstStyle/>
              <a:p>
                <a:r>
                  <a:rPr lang="zh-CN" altLang="en-US">
                    <a:noFill/>
                  </a:rPr>
                  <a:t> </a:t>
                </a:r>
              </a:p>
            </p:txBody>
          </p:sp>
        </mc:Fallback>
      </mc:AlternateContent>
      <p:sp>
        <p:nvSpPr>
          <p:cNvPr id="139" name="矩形 138"/>
          <p:cNvSpPr/>
          <p:nvPr/>
        </p:nvSpPr>
        <p:spPr>
          <a:xfrm>
            <a:off x="1548315" y="1273415"/>
            <a:ext cx="3066609" cy="523220"/>
          </a:xfrm>
          <a:prstGeom prst="rect">
            <a:avLst/>
          </a:prstGeom>
        </p:spPr>
        <p:txBody>
          <a:bodyPr wrap="none">
            <a:spAutoFit/>
          </a:bodyPr>
          <a:lstStyle/>
          <a:p>
            <a:r>
              <a:rPr lang="zh-TW" altLang="en-US" sz="2800" dirty="0">
                <a:solidFill>
                  <a:srgbClr val="002060"/>
                </a:solidFill>
                <a:latin typeface="Microsoft YaHei" panose="020B0503020204020204" pitchFamily="34" charset="-122"/>
                <a:ea typeface="Microsoft YaHei" panose="020B0503020204020204" pitchFamily="34" charset="-122"/>
              </a:rPr>
              <a:t>带</a:t>
            </a:r>
            <a:r>
              <a:rPr lang="en-US" altLang="zh-TW" sz="2800" dirty="0">
                <a:solidFill>
                  <a:srgbClr val="002060"/>
                </a:solidFill>
                <a:latin typeface="Microsoft YaHei" panose="020B0503020204020204" pitchFamily="34" charset="-122"/>
                <a:ea typeface="Microsoft YaHei" panose="020B0503020204020204" pitchFamily="34" charset="-122"/>
              </a:rPr>
              <a:t>Dropout</a:t>
            </a:r>
            <a:r>
              <a:rPr lang="zh-TW" altLang="en-US" sz="2800" dirty="0">
                <a:solidFill>
                  <a:srgbClr val="002060"/>
                </a:solidFill>
                <a:latin typeface="Microsoft YaHei" panose="020B0503020204020204" pitchFamily="34" charset="-122"/>
                <a:ea typeface="Microsoft YaHei" panose="020B0503020204020204" pitchFamily="34" charset="-122"/>
              </a:rPr>
              <a:t>的测试</a:t>
            </a:r>
            <a:endParaRPr lang="en-US" altLang="zh-TW" sz="2800" dirty="0">
              <a:solidFill>
                <a:srgbClr val="002060"/>
              </a:solidFill>
              <a:latin typeface="Microsoft YaHei" panose="020B0503020204020204" pitchFamily="34" charset="-122"/>
              <a:ea typeface="Microsoft YaHei" panose="020B0503020204020204" pitchFamily="34" charset="-122"/>
            </a:endParaRPr>
          </a:p>
        </p:txBody>
      </p:sp>
      <p:sp>
        <p:nvSpPr>
          <p:cNvPr id="140" name="文字方塊 139"/>
          <p:cNvSpPr txBox="1"/>
          <p:nvPr/>
        </p:nvSpPr>
        <p:spPr>
          <a:xfrm rot="5400000">
            <a:off x="6277631"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3067011" y="6234303"/>
            <a:ext cx="2461055"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平均</a:t>
            </a:r>
          </a:p>
        </p:txBody>
      </p:sp>
      <p:cxnSp>
        <p:nvCxnSpPr>
          <p:cNvPr id="142" name="直線單箭頭接點 141"/>
          <p:cNvCxnSpPr/>
          <p:nvPr/>
        </p:nvCxnSpPr>
        <p:spPr>
          <a:xfrm flipH="1">
            <a:off x="2785193" y="2265580"/>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4388226" y="2289349"/>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5234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1" name="文字方塊 150"/>
              <p:cNvSpPr txBox="1"/>
              <p:nvPr/>
            </p:nvSpPr>
            <p:spPr>
              <a:xfrm>
                <a:off x="2216251" y="5488890"/>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1</m:t>
                      </m:r>
                    </m:oMath>
                  </m:oMathPara>
                </a14:m>
                <a:endParaRPr lang="zh-TW" altLang="en-US" sz="2400" baseline="-25000" dirty="0"/>
              </a:p>
            </p:txBody>
          </p:sp>
        </mc:Choice>
        <mc:Fallback xmlns="">
          <p:sp>
            <p:nvSpPr>
              <p:cNvPr id="151" name="文字方塊 150"/>
              <p:cNvSpPr txBox="1">
                <a:spLocks noRot="1" noChangeAspect="1" noMove="1" noResize="1" noEditPoints="1" noAdjustHandles="1" noChangeArrowheads="1" noChangeShapeType="1" noTextEdit="1"/>
              </p:cNvSpPr>
              <p:nvPr/>
            </p:nvSpPr>
            <p:spPr>
              <a:xfrm>
                <a:off x="2216251" y="5488890"/>
                <a:ext cx="755877" cy="461665"/>
              </a:xfrm>
              <a:prstGeom prst="rect">
                <a:avLst/>
              </a:prstGeom>
              <a:blipFill>
                <a:blip r:embed="rId4"/>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字方塊 151"/>
              <p:cNvSpPr txBox="1"/>
              <p:nvPr/>
            </p:nvSpPr>
            <p:spPr>
              <a:xfrm>
                <a:off x="4122516" y="5533857"/>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2</m:t>
                      </m:r>
                    </m:oMath>
                  </m:oMathPara>
                </a14:m>
                <a:endParaRPr lang="zh-TW" altLang="en-US" sz="2400" baseline="-25000" dirty="0"/>
              </a:p>
            </p:txBody>
          </p:sp>
        </mc:Choice>
        <mc:Fallback xmlns="">
          <p:sp>
            <p:nvSpPr>
              <p:cNvPr id="152" name="文字方塊 151"/>
              <p:cNvSpPr txBox="1">
                <a:spLocks noRot="1" noChangeAspect="1" noMove="1" noResize="1" noEditPoints="1" noAdjustHandles="1" noChangeArrowheads="1" noChangeShapeType="1" noTextEdit="1"/>
              </p:cNvSpPr>
              <p:nvPr/>
            </p:nvSpPr>
            <p:spPr>
              <a:xfrm>
                <a:off x="4122516" y="5533857"/>
                <a:ext cx="755877" cy="461665"/>
              </a:xfrm>
              <a:prstGeom prst="rect">
                <a:avLst/>
              </a:prstGeom>
              <a:blipFill>
                <a:blip r:embed="rId5"/>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5492738" y="5516072"/>
                <a:ext cx="755877"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𝑦</m:t>
                      </m:r>
                      <m:r>
                        <a:rPr lang="en-US" altLang="zh-TW" sz="2400" i="1" baseline="-25000" dirty="0">
                          <a:latin typeface="Cambria Math" panose="02040503050406030204" pitchFamily="18" charset="0"/>
                        </a:rPr>
                        <m:t>3</m:t>
                      </m:r>
                    </m:oMath>
                  </m:oMathPara>
                </a14:m>
                <a:endParaRPr lang="zh-TW" altLang="en-US" sz="2400" baseline="-250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5492738" y="5516072"/>
                <a:ext cx="755877" cy="461665"/>
              </a:xfrm>
              <a:prstGeom prst="rect">
                <a:avLst/>
              </a:prstGeom>
              <a:blipFill>
                <a:blip r:embed="rId6"/>
                <a:stretch>
                  <a:fillRect b="-10811"/>
                </a:stretch>
              </a:blipFill>
            </p:spPr>
            <p:txBody>
              <a:bodyPr/>
              <a:lstStyle/>
              <a:p>
                <a:r>
                  <a:rPr lang="zh-CN" altLang="en-US">
                    <a:noFill/>
                  </a:rPr>
                  <a:t> </a:t>
                </a:r>
              </a:p>
            </p:txBody>
          </p:sp>
        </mc:Fallback>
      </mc:AlternateContent>
      <p:cxnSp>
        <p:nvCxnSpPr>
          <p:cNvPr id="154" name="直線單箭頭接點 153"/>
          <p:cNvCxnSpPr/>
          <p:nvPr/>
        </p:nvCxnSpPr>
        <p:spPr>
          <a:xfrm>
            <a:off x="2736748" y="5995522"/>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4444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4941943"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6447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文字方塊 37"/>
          <p:cNvSpPr txBox="1"/>
          <p:nvPr/>
        </p:nvSpPr>
        <p:spPr>
          <a:xfrm>
            <a:off x="6237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mc:AlternateContent xmlns:mc="http://schemas.openxmlformats.org/markup-compatibility/2006" xmlns:a14="http://schemas.microsoft.com/office/drawing/2010/main">
        <mc:Choice Requires="a14">
          <p:sp>
            <p:nvSpPr>
              <p:cNvPr id="226" name="文字方塊 225"/>
              <p:cNvSpPr txBox="1"/>
              <p:nvPr/>
            </p:nvSpPr>
            <p:spPr>
              <a:xfrm>
                <a:off x="7512755" y="6168113"/>
                <a:ext cx="75587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panose="02040503050406030204" pitchFamily="18" charset="0"/>
                        </a:rPr>
                        <m:t>𝑦</m:t>
                      </m:r>
                    </m:oMath>
                  </m:oMathPara>
                </a14:m>
                <a:endParaRPr lang="zh-TW" altLang="en-US" sz="2800" baseline="-25000" dirty="0"/>
              </a:p>
            </p:txBody>
          </p:sp>
        </mc:Choice>
        <mc:Fallback xmlns="">
          <p:sp>
            <p:nvSpPr>
              <p:cNvPr id="226" name="文字方塊 225"/>
              <p:cNvSpPr txBox="1">
                <a:spLocks noRot="1" noChangeAspect="1" noMove="1" noResize="1" noEditPoints="1" noAdjustHandles="1" noChangeArrowheads="1" noChangeShapeType="1" noTextEdit="1"/>
              </p:cNvSpPr>
              <p:nvPr/>
            </p:nvSpPr>
            <p:spPr>
              <a:xfrm>
                <a:off x="7512755" y="6168113"/>
                <a:ext cx="755877" cy="523220"/>
              </a:xfrm>
              <a:prstGeom prst="rect">
                <a:avLst/>
              </a:prstGeom>
              <a:blipFill>
                <a:blip r:embed="rId7"/>
                <a:stretch>
                  <a:fillRect b="-9302"/>
                </a:stretch>
              </a:blipFill>
            </p:spPr>
            <p:txBody>
              <a:bodyPr/>
              <a:lstStyle/>
              <a:p>
                <a:r>
                  <a:rPr lang="zh-CN" altLang="en-US">
                    <a:noFill/>
                  </a:rPr>
                  <a:t> </a:t>
                </a:r>
              </a:p>
            </p:txBody>
          </p:sp>
        </mc:Fallback>
      </mc:AlternateContent>
      <p:cxnSp>
        <p:nvCxnSpPr>
          <p:cNvPr id="229" name="直線單箭頭接點 228"/>
          <p:cNvCxnSpPr/>
          <p:nvPr/>
        </p:nvCxnSpPr>
        <p:spPr>
          <a:xfrm>
            <a:off x="7016560" y="2269720"/>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7893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301791" y="5953679"/>
            <a:ext cx="869111" cy="830997"/>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11712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6"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630237" y="1147763"/>
            <a:ext cx="11036246" cy="5237271"/>
          </a:xfrm>
        </p:spPr>
        <p:txBody>
          <a:bodyPr/>
          <a:lstStyle/>
          <a:p>
            <a:r>
              <a:rPr lang="en" altLang="zh-CN" dirty="0"/>
              <a:t>Dropout</a:t>
            </a:r>
            <a:r>
              <a:rPr lang="zh-CN" altLang="en-US" dirty="0"/>
              <a:t>被大量利用于全连接网络</a:t>
            </a:r>
            <a:endParaRPr lang="en-US" altLang="zh-CN" dirty="0"/>
          </a:p>
          <a:p>
            <a:pPr lvl="1"/>
            <a:r>
              <a:rPr lang="zh-CN" altLang="en-US" dirty="0"/>
              <a:t> 对大型网络中间层，</a:t>
            </a:r>
            <a:r>
              <a:rPr lang="en" altLang="zh-CN" dirty="0"/>
              <a:t>p=0.5</a:t>
            </a:r>
            <a:r>
              <a:rPr lang="zh-CN" altLang="en-US" dirty="0"/>
              <a:t>是理想的</a:t>
            </a:r>
            <a:endParaRPr lang="en-US" altLang="zh-CN" dirty="0"/>
          </a:p>
          <a:p>
            <a:pPr lvl="1"/>
            <a:r>
              <a:rPr lang="zh-CN" altLang="en-US" dirty="0"/>
              <a:t> 对于输入层，</a:t>
            </a:r>
            <a:r>
              <a:rPr lang="en" altLang="zh-CN" dirty="0"/>
              <a:t> p</a:t>
            </a:r>
            <a:r>
              <a:rPr lang="zh-CN" altLang="en-US" dirty="0"/>
              <a:t>应保持在</a:t>
            </a:r>
            <a:r>
              <a:rPr lang="en-US" altLang="zh-CN" dirty="0"/>
              <a:t>0.2</a:t>
            </a:r>
            <a:r>
              <a:rPr lang="zh-CN" altLang="en-US" dirty="0"/>
              <a:t>或更低：删除输入数据会对训练产生不利影响</a:t>
            </a:r>
            <a:endParaRPr lang="en-US" altLang="zh-CN" dirty="0"/>
          </a:p>
          <a:p>
            <a:r>
              <a:rPr lang="zh-CN" altLang="en-US" dirty="0"/>
              <a:t>在卷积网络隐藏层中由于卷积自身的稀疏化以及稀疏化的</a:t>
            </a:r>
            <a:r>
              <a:rPr lang="en" altLang="zh-CN" dirty="0"/>
              <a:t>ReLu</a:t>
            </a:r>
            <a:r>
              <a:rPr lang="zh-CN" altLang="en-US" dirty="0"/>
              <a:t>函数的大量使用等原因，</a:t>
            </a:r>
            <a:r>
              <a:rPr lang="en" altLang="zh-CN" dirty="0"/>
              <a:t>Dropout</a:t>
            </a:r>
            <a:r>
              <a:rPr lang="zh-CN" altLang="en-US" dirty="0"/>
              <a:t>策略在卷积网络隐藏层中使用较少。</a:t>
            </a:r>
            <a:endParaRPr kumimoji="1" lang="zh-CN" altLang="en-US" dirty="0"/>
          </a:p>
        </p:txBody>
      </p:sp>
      <p:sp>
        <p:nvSpPr>
          <p:cNvPr id="2" name="標題 1"/>
          <p:cNvSpPr>
            <a:spLocks noGrp="1"/>
          </p:cNvSpPr>
          <p:nvPr>
            <p:ph type="title"/>
          </p:nvPr>
        </p:nvSpPr>
        <p:spPr/>
        <p:txBody>
          <a:bodyPr/>
          <a:lstStyle/>
          <a:p>
            <a:r>
              <a:rPr lang="en-US" altLang="zh-TW" dirty="0"/>
              <a:t>Dropout</a:t>
            </a:r>
            <a:r>
              <a:rPr lang="zh-CN" altLang="en-US" dirty="0"/>
              <a:t> 小结</a:t>
            </a:r>
            <a:endParaRPr lang="zh-TW" altLang="en-US" dirty="0"/>
          </a:p>
        </p:txBody>
      </p:sp>
    </p:spTree>
    <p:extLst>
      <p:ext uri="{BB962C8B-B14F-4D97-AF65-F5344CB8AC3E}">
        <p14:creationId xmlns:p14="http://schemas.microsoft.com/office/powerpoint/2010/main" val="295696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优化方法</a:t>
            </a:r>
            <a:endParaRPr lang="en-US" altLang="zh-CN" dirty="0">
              <a:effectLst/>
            </a:endParaRPr>
          </a:p>
        </p:txBody>
      </p:sp>
      <p:sp>
        <p:nvSpPr>
          <p:cNvPr id="3" name="内容占位符 2"/>
          <p:cNvSpPr>
            <a:spLocks noGrp="1"/>
          </p:cNvSpPr>
          <p:nvPr>
            <p:ph sz="quarter" idx="10"/>
          </p:nvPr>
        </p:nvSpPr>
        <p:spPr>
          <a:xfrm>
            <a:off x="630237" y="1147763"/>
            <a:ext cx="11115073" cy="5237271"/>
          </a:xfrm>
        </p:spPr>
        <p:txBody>
          <a:bodyPr/>
          <a:lstStyle/>
          <a:p>
            <a:pPr>
              <a:lnSpc>
                <a:spcPct val="150000"/>
              </a:lnSpc>
            </a:pPr>
            <a:r>
              <a:rPr kumimoji="1" lang="zh-CN" altLang="en-US" dirty="0"/>
              <a:t> </a:t>
            </a:r>
            <a:r>
              <a:rPr lang="en-US" altLang="zh-CN" b="1" dirty="0"/>
              <a:t>Adam </a:t>
            </a:r>
            <a:r>
              <a:rPr lang="zh-CN" altLang="en-US" dirty="0"/>
              <a:t>通常是一个很好的选择。</a:t>
            </a:r>
            <a:endParaRPr lang="en-US" altLang="zh-CN" dirty="0"/>
          </a:p>
          <a:p>
            <a:pPr>
              <a:lnSpc>
                <a:spcPct val="150000"/>
              </a:lnSpc>
            </a:pPr>
            <a:r>
              <a:rPr lang="zh-CN" altLang="en-US" dirty="0"/>
              <a:t>学习率下降的</a:t>
            </a:r>
            <a:r>
              <a:rPr lang="en-US" altLang="zh-CN" b="1" dirty="0" err="1"/>
              <a:t>SGD+Momentum</a:t>
            </a:r>
            <a:r>
              <a:rPr lang="en-US" altLang="zh-CN" b="1" dirty="0"/>
              <a:t> </a:t>
            </a:r>
            <a:r>
              <a:rPr lang="zh-CN" altLang="en-US" dirty="0"/>
              <a:t>通常比</a:t>
            </a:r>
            <a:r>
              <a:rPr lang="en-US" altLang="zh-CN" dirty="0"/>
              <a:t>Adam</a:t>
            </a:r>
            <a:r>
              <a:rPr lang="zh-CN" altLang="en-US" dirty="0"/>
              <a:t>好一点点，但需要仔细调整</a:t>
            </a:r>
            <a:endParaRPr lang="en-US" altLang="zh-CN" dirty="0"/>
          </a:p>
          <a:p>
            <a:pPr>
              <a:lnSpc>
                <a:spcPct val="150000"/>
              </a:lnSpc>
            </a:pPr>
            <a:r>
              <a:rPr lang="zh-CN" altLang="en-US" dirty="0"/>
              <a:t> 前期用</a:t>
            </a:r>
            <a:r>
              <a:rPr lang="en-US" altLang="zh-CN" dirty="0"/>
              <a:t>Adam</a:t>
            </a:r>
            <a:r>
              <a:rPr lang="zh-CN" altLang="en-US" dirty="0"/>
              <a:t>，享受</a:t>
            </a:r>
            <a:r>
              <a:rPr lang="en-US" altLang="zh-CN" dirty="0"/>
              <a:t>Adam</a:t>
            </a:r>
            <a:r>
              <a:rPr lang="zh-CN" altLang="en-US" dirty="0"/>
              <a:t>快速收敛的优势</a:t>
            </a:r>
            <a:endParaRPr lang="en-US" altLang="zh-CN" dirty="0"/>
          </a:p>
          <a:p>
            <a:pPr>
              <a:lnSpc>
                <a:spcPct val="150000"/>
              </a:lnSpc>
            </a:pPr>
            <a:r>
              <a:rPr lang="zh-CN" altLang="en-US" dirty="0"/>
              <a:t> 后期切换到</a:t>
            </a:r>
            <a:r>
              <a:rPr lang="en-US" altLang="zh-CN" dirty="0"/>
              <a:t>SGD</a:t>
            </a:r>
            <a:r>
              <a:rPr lang="zh-CN" altLang="en-US" dirty="0"/>
              <a:t>，慢慢寻找最优解</a:t>
            </a:r>
          </a:p>
          <a:p>
            <a:pPr>
              <a:lnSpc>
                <a:spcPct val="150000"/>
              </a:lnSpc>
            </a:pPr>
            <a:endParaRPr lang="en-US" altLang="zh-CN" dirty="0"/>
          </a:p>
          <a:p>
            <a:pPr>
              <a:lnSpc>
                <a:spcPct val="150000"/>
              </a:lnSpc>
            </a:pPr>
            <a:endParaRPr kumimoji="1" lang="zh-CN" altLang="en-US" dirty="0"/>
          </a:p>
        </p:txBody>
      </p:sp>
      <p:sp>
        <p:nvSpPr>
          <p:cNvPr id="4" name="矩形 3">
            <a:extLst>
              <a:ext uri="{FF2B5EF4-FFF2-40B4-BE49-F238E27FC236}">
                <a16:creationId xmlns:a16="http://schemas.microsoft.com/office/drawing/2014/main" xmlns="" id="{DE19053F-37D6-BE4E-BE59-33652809E347}"/>
              </a:ext>
            </a:extLst>
          </p:cNvPr>
          <p:cNvSpPr/>
          <p:nvPr/>
        </p:nvSpPr>
        <p:spPr>
          <a:xfrm>
            <a:off x="446690" y="5738703"/>
            <a:ext cx="9343696" cy="646331"/>
          </a:xfrm>
          <a:prstGeom prst="rect">
            <a:avLst/>
          </a:prstGeom>
        </p:spPr>
        <p:txBody>
          <a:bodyPr wrap="square">
            <a:spAutoFit/>
          </a:bodyPr>
          <a:lstStyle/>
          <a:p>
            <a:r>
              <a:rPr lang="zh-CN" altLang="en-US" dirty="0">
                <a:solidFill>
                  <a:srgbClr val="121212"/>
                </a:solidFill>
                <a:latin typeface="-apple-system"/>
              </a:rPr>
              <a:t>更多更新的新优化器可以参考：</a:t>
            </a:r>
            <a:r>
              <a:rPr lang="en" altLang="zh-CN" b="1" dirty="0">
                <a:solidFill>
                  <a:srgbClr val="121212"/>
                </a:solidFill>
                <a:latin typeface="-apple-system"/>
                <a:hlinkClick r:id="rId2"/>
              </a:rPr>
              <a:t>An updated overview of recent gradient descent algorithms – John Chen – ML at Rice University (johnchenresearch.github.io)</a:t>
            </a:r>
            <a:endParaRPr lang="zh-CN" altLang="en-US" dirty="0"/>
          </a:p>
        </p:txBody>
      </p:sp>
    </p:spTree>
    <p:extLst>
      <p:ext uri="{BB962C8B-B14F-4D97-AF65-F5344CB8AC3E}">
        <p14:creationId xmlns:p14="http://schemas.microsoft.com/office/powerpoint/2010/main" val="464489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深度模型训练</a:t>
            </a:r>
          </a:p>
        </p:txBody>
      </p:sp>
      <p:sp>
        <p:nvSpPr>
          <p:cNvPr id="3" name="内容占位符 2"/>
          <p:cNvSpPr>
            <a:spLocks noGrp="1"/>
          </p:cNvSpPr>
          <p:nvPr>
            <p:ph sz="quarter" idx="10"/>
          </p:nvPr>
        </p:nvSpPr>
        <p:spPr/>
        <p:txBody>
          <a:bodyPr/>
          <a:lstStyle/>
          <a:p>
            <a:pPr lvl="1" indent="-457200">
              <a:spcBef>
                <a:spcPts val="1000"/>
              </a:spcBef>
              <a:buFont typeface="Wingdings" charset="2"/>
              <a:buChar char="n"/>
            </a:pPr>
            <a:r>
              <a:rPr kumimoji="1" lang="zh-CN" altLang="en-US" sz="2800" dirty="0">
                <a:latin typeface="Microsoft YaHei" charset="-122"/>
                <a:ea typeface="Microsoft YaHei" charset="-122"/>
                <a:cs typeface="Microsoft YaHei" charset="-122"/>
              </a:rPr>
              <a:t>梯度下降的改进</a:t>
            </a:r>
            <a:endParaRPr kumimoji="1" lang="en-US" altLang="zh-CN" sz="2800" dirty="0">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小批量</a:t>
            </a:r>
            <a:r>
              <a:rPr kumimoji="1" lang="ja-JP" altLang="en-US" sz="2400" kern="1200" dirty="0">
                <a:solidFill>
                  <a:schemeClr val="bg1">
                    <a:lumMod val="65000"/>
                  </a:schemeClr>
                </a:solidFill>
                <a:latin typeface="Microsoft YaHei" charset="-122"/>
                <a:ea typeface="Microsoft YaHei" charset="-122"/>
                <a:cs typeface="Microsoft YaHei" charset="-122"/>
              </a:rPr>
              <a:t>随机</a:t>
            </a:r>
            <a:r>
              <a:rPr kumimoji="1" lang="zh-CN" altLang="en-US" sz="2400" kern="1200" dirty="0">
                <a:solidFill>
                  <a:schemeClr val="bg1">
                    <a:lumMod val="65000"/>
                  </a:schemeClr>
                </a:solidFill>
                <a:latin typeface="Microsoft YaHei" charset="-122"/>
                <a:ea typeface="Microsoft YaHei" charset="-122"/>
                <a:cs typeface="Microsoft YaHei" charset="-122"/>
              </a:rPr>
              <a:t>梯度下降</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自适应梯度方向（动量法）</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chemeClr val="bg1">
                    <a:lumMod val="65000"/>
                  </a:schemeClr>
                </a:solidFill>
                <a:latin typeface="Microsoft YaHei" charset="-122"/>
                <a:ea typeface="Microsoft YaHei" charset="-122"/>
                <a:cs typeface="Microsoft YaHei" charset="-122"/>
              </a:rPr>
              <a:t>自适应学习率</a:t>
            </a:r>
            <a:endParaRPr kumimoji="1" lang="en-US" altLang="zh-CN" sz="2400" kern="1200" dirty="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a:solidFill>
                  <a:srgbClr val="09405E"/>
                </a:solidFill>
                <a:latin typeface="Microsoft YaHei" charset="-122"/>
                <a:ea typeface="Microsoft YaHei" charset="-122"/>
                <a:cs typeface="Microsoft YaHei" charset="-122"/>
              </a:rPr>
              <a:t>参数初始</a:t>
            </a:r>
            <a:r>
              <a:rPr kumimoji="1" lang="zh-CN" altLang="en-US" sz="2400" kern="1200" dirty="0" smtClean="0">
                <a:solidFill>
                  <a:srgbClr val="09405E"/>
                </a:solidFill>
                <a:latin typeface="Microsoft YaHei" charset="-122"/>
                <a:ea typeface="Microsoft YaHei" charset="-122"/>
                <a:cs typeface="Microsoft YaHei" charset="-122"/>
              </a:rPr>
              <a:t>化</a:t>
            </a:r>
            <a:endParaRPr kumimoji="1" lang="en-US" altLang="zh-CN" sz="2400" kern="1200" dirty="0" smtClean="0">
              <a:solidFill>
                <a:srgbClr val="09405E"/>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chemeClr val="bg1">
                    <a:lumMod val="65000"/>
                  </a:schemeClr>
                </a:solidFill>
                <a:latin typeface="Microsoft YaHei" charset="-122"/>
                <a:ea typeface="Microsoft YaHei" charset="-122"/>
                <a:cs typeface="Microsoft YaHei" charset="-122"/>
              </a:rPr>
              <a:t>批正规化</a:t>
            </a:r>
            <a:endParaRPr kumimoji="1" lang="en-US" altLang="zh-CN" sz="2400" kern="1200" dirty="0" smtClean="0">
              <a:solidFill>
                <a:schemeClr val="bg1">
                  <a:lumMod val="65000"/>
                </a:schemeClr>
              </a:solidFill>
              <a:latin typeface="Microsoft YaHei" charset="-122"/>
              <a:ea typeface="Microsoft YaHei" charset="-122"/>
              <a:cs typeface="Microsoft YaHei" charset="-122"/>
            </a:endParaRPr>
          </a:p>
          <a:p>
            <a:pPr lvl="2" indent="-457200">
              <a:spcBef>
                <a:spcPts val="1000"/>
              </a:spcBef>
              <a:buFont typeface="Wingdings" charset="2"/>
              <a:buChar char="n"/>
            </a:pPr>
            <a:r>
              <a:rPr kumimoji="1" lang="zh-CN" altLang="en-US" sz="2400" kern="1200" dirty="0" smtClean="0">
                <a:solidFill>
                  <a:schemeClr val="bg1">
                    <a:lumMod val="65000"/>
                  </a:schemeClr>
                </a:solidFill>
                <a:latin typeface="Microsoft YaHei" charset="-122"/>
                <a:ea typeface="Microsoft YaHei" charset="-122"/>
                <a:cs typeface="Microsoft YaHei" charset="-122"/>
              </a:rPr>
              <a:t>跳跃连接</a:t>
            </a:r>
            <a:endParaRPr kumimoji="1" lang="en-US" altLang="zh-CN" sz="2400" kern="1200" dirty="0" smtClean="0">
              <a:solidFill>
                <a:schemeClr val="bg1">
                  <a:lumMod val="65000"/>
                </a:schemeClr>
              </a:solidFill>
              <a:latin typeface="Microsoft YaHei" charset="-122"/>
              <a:ea typeface="Microsoft YaHei" charset="-122"/>
              <a:cs typeface="Microsoft YaHei" charset="-122"/>
            </a:endParaRPr>
          </a:p>
          <a:p>
            <a:pPr lvl="1" indent="-457200">
              <a:spcBef>
                <a:spcPts val="1000"/>
              </a:spcBef>
              <a:buFont typeface="Wingdings" charset="2"/>
              <a:buChar char="n"/>
            </a:pPr>
            <a:r>
              <a:rPr kumimoji="1" lang="zh-CN" altLang="en-US" sz="2800" dirty="0" smtClean="0">
                <a:solidFill>
                  <a:schemeClr val="bg1">
                    <a:lumMod val="65000"/>
                  </a:schemeClr>
                </a:solidFill>
                <a:latin typeface="Microsoft YaHei" charset="-122"/>
                <a:ea typeface="Microsoft YaHei" charset="-122"/>
                <a:cs typeface="Microsoft YaHei" charset="-122"/>
              </a:rPr>
              <a:t>抗</a:t>
            </a:r>
            <a:r>
              <a:rPr kumimoji="1" lang="zh-CN" altLang="en-US" sz="2800" dirty="0">
                <a:solidFill>
                  <a:schemeClr val="bg1">
                    <a:lumMod val="65000"/>
                  </a:schemeClr>
                </a:solidFill>
                <a:latin typeface="Microsoft YaHei" charset="-122"/>
                <a:ea typeface="Microsoft YaHei" charset="-122"/>
                <a:cs typeface="Microsoft YaHei" charset="-122"/>
              </a:rPr>
              <a:t>过拟合策略</a:t>
            </a:r>
            <a:endParaRPr kumimoji="1" lang="en-US" altLang="zh-CN" sz="2800" dirty="0">
              <a:solidFill>
                <a:schemeClr val="bg1">
                  <a:lumMod val="65000"/>
                </a:schemeClr>
              </a:solidFill>
              <a:latin typeface="Microsoft YaHei" charset="-122"/>
              <a:ea typeface="Microsoft YaHei" charset="-122"/>
              <a:cs typeface="Microsoft YaHei" charset="-122"/>
            </a:endParaRPr>
          </a:p>
          <a:p>
            <a:endParaRPr kumimoji="1" lang="zh-CN" altLang="en-US" dirty="0"/>
          </a:p>
        </p:txBody>
      </p:sp>
    </p:spTree>
    <p:extLst>
      <p:ext uri="{BB962C8B-B14F-4D97-AF65-F5344CB8AC3E}">
        <p14:creationId xmlns:p14="http://schemas.microsoft.com/office/powerpoint/2010/main" val="1603540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3"/>
          <a:stretch>
            <a:fillRect/>
          </a:stretch>
        </p:blipFill>
        <p:spPr>
          <a:xfrm>
            <a:off x="7602436" y="1423877"/>
            <a:ext cx="4773381" cy="4090187"/>
          </a:xfrm>
          <a:prstGeom prst="rect">
            <a:avLst/>
          </a:prstGeom>
          <a:ln w="12700">
            <a:miter lim="400000"/>
          </a:ln>
        </p:spPr>
      </p:pic>
      <p:sp>
        <p:nvSpPr>
          <p:cNvPr id="217" name="Weight Initialization"/>
          <p:cNvSpPr txBox="1">
            <a:spLocks noGrp="1"/>
          </p:cNvSpPr>
          <p:nvPr>
            <p:ph type="title"/>
          </p:nvPr>
        </p:nvSpPr>
        <p:spPr>
          <a:prstGeom prst="rect">
            <a:avLst/>
          </a:prstGeom>
        </p:spPr>
        <p:txBody>
          <a:bodyPr/>
          <a:lstStyle/>
          <a:p>
            <a:r>
              <a:rPr lang="ja-JP" altLang="en-US"/>
              <a:t>权重初始化</a:t>
            </a:r>
            <a:endParaRPr dirty="0"/>
          </a:p>
        </p:txBody>
      </p:sp>
      <p:sp>
        <p:nvSpPr>
          <p:cNvPr id="219" name="Equation"/>
          <p:cNvSpPr txBox="1"/>
          <p:nvPr/>
        </p:nvSpPr>
        <p:spPr>
          <a:xfrm>
            <a:off x="4672385" y="4783528"/>
            <a:ext cx="65" cy="451342"/>
          </a:xfrm>
          <a:prstGeom prst="rect">
            <a:avLst/>
          </a:prstGeom>
          <a:ln w="12700">
            <a:miter lim="400000"/>
          </a:ln>
        </p:spPr>
        <p:txBody>
          <a:bodyPr wrap="none" lIns="0" tIns="0" rIns="0" bIns="0">
            <a:spAutoFit/>
          </a:bodyPr>
          <a:lstStyle/>
          <a:p>
            <a:pPr defTabSz="1219170" latinLnBrk="1">
              <a:defRPr>
                <a:solidFill>
                  <a:srgbClr val="000000"/>
                </a:solidFill>
              </a:defRPr>
            </a:pPr>
            <a:endParaRPr sz="2933" dirty="0"/>
          </a:p>
        </p:txBody>
      </p:sp>
      <p:sp>
        <p:nvSpPr>
          <p:cNvPr id="220" name="near optimal"/>
          <p:cNvSpPr/>
          <p:nvPr/>
        </p:nvSpPr>
        <p:spPr>
          <a:xfrm>
            <a:off x="8517505" y="4574480"/>
            <a:ext cx="2095531" cy="939585"/>
          </a:xfrm>
          <a:custGeom>
            <a:avLst/>
            <a:gdLst/>
            <a:ahLst/>
            <a:cxnLst>
              <a:cxn ang="0">
                <a:pos x="wd2" y="hd2"/>
              </a:cxn>
              <a:cxn ang="5400000">
                <a:pos x="wd2" y="hd2"/>
              </a:cxn>
              <a:cxn ang="10800000">
                <a:pos x="wd2" y="hd2"/>
              </a:cxn>
              <a:cxn ang="16200000">
                <a:pos x="wd2" y="hd2"/>
              </a:cxn>
            </a:cxnLst>
            <a:rect l="0" t="0" r="r" b="b"/>
            <a:pathLst>
              <a:path w="21600" h="21600" extrusionOk="0">
                <a:moveTo>
                  <a:pt x="6365" y="0"/>
                </a:moveTo>
                <a:lnTo>
                  <a:pt x="4212" y="5234"/>
                </a:lnTo>
                <a:lnTo>
                  <a:pt x="1080" y="5234"/>
                </a:lnTo>
                <a:cubicBezTo>
                  <a:pt x="484" y="5234"/>
                  <a:pt x="0" y="5828"/>
                  <a:pt x="0" y="6561"/>
                </a:cubicBezTo>
                <a:lnTo>
                  <a:pt x="0" y="20273"/>
                </a:lnTo>
                <a:cubicBezTo>
                  <a:pt x="0" y="21006"/>
                  <a:pt x="484" y="21600"/>
                  <a:pt x="1080" y="21600"/>
                </a:cubicBezTo>
                <a:lnTo>
                  <a:pt x="20520" y="21600"/>
                </a:lnTo>
                <a:cubicBezTo>
                  <a:pt x="21116" y="21600"/>
                  <a:pt x="21600" y="21006"/>
                  <a:pt x="21600" y="20273"/>
                </a:cubicBezTo>
                <a:lnTo>
                  <a:pt x="21600" y="6561"/>
                </a:lnTo>
                <a:cubicBezTo>
                  <a:pt x="21600" y="5828"/>
                  <a:pt x="21116" y="5234"/>
                  <a:pt x="20520" y="5234"/>
                </a:cubicBezTo>
                <a:lnTo>
                  <a:pt x="8525" y="5234"/>
                </a:lnTo>
                <a:lnTo>
                  <a:pt x="6365" y="0"/>
                </a:ln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接近最优点</a:t>
            </a:r>
            <a:endParaRPr sz="2400" dirty="0">
              <a:solidFill>
                <a:srgbClr val="09405E"/>
              </a:solidFill>
              <a:latin typeface="Microsoft YaHei" charset="-122"/>
              <a:ea typeface="Microsoft YaHei" charset="-122"/>
              <a:cs typeface="Microsoft YaHei" charset="-122"/>
            </a:endParaRPr>
          </a:p>
        </p:txBody>
      </p:sp>
      <p:sp>
        <p:nvSpPr>
          <p:cNvPr id="221" name="random beginning"/>
          <p:cNvSpPr/>
          <p:nvPr/>
        </p:nvSpPr>
        <p:spPr>
          <a:xfrm>
            <a:off x="10063398" y="880904"/>
            <a:ext cx="1981313" cy="820299"/>
          </a:xfrm>
          <a:custGeom>
            <a:avLst/>
            <a:gdLst/>
            <a:ahLst/>
            <a:cxnLst>
              <a:cxn ang="0">
                <a:pos x="wd2" y="hd2"/>
              </a:cxn>
              <a:cxn ang="5400000">
                <a:pos x="wd2" y="hd2"/>
              </a:cxn>
              <a:cxn ang="10800000">
                <a:pos x="wd2" y="hd2"/>
              </a:cxn>
              <a:cxn ang="16200000">
                <a:pos x="wd2" y="hd2"/>
              </a:cxn>
            </a:cxnLst>
            <a:rect l="0" t="0" r="r" b="b"/>
            <a:pathLst>
              <a:path w="21600" h="21600" extrusionOk="0">
                <a:moveTo>
                  <a:pt x="1080" y="0"/>
                </a:moveTo>
                <a:cubicBezTo>
                  <a:pt x="484" y="0"/>
                  <a:pt x="0" y="587"/>
                  <a:pt x="0" y="1310"/>
                </a:cubicBezTo>
                <a:lnTo>
                  <a:pt x="0" y="14845"/>
                </a:lnTo>
                <a:cubicBezTo>
                  <a:pt x="0" y="15568"/>
                  <a:pt x="484" y="16155"/>
                  <a:pt x="1080" y="16155"/>
                </a:cubicBezTo>
                <a:lnTo>
                  <a:pt x="5879" y="16155"/>
                </a:lnTo>
                <a:lnTo>
                  <a:pt x="8039" y="21600"/>
                </a:lnTo>
                <a:lnTo>
                  <a:pt x="10192" y="16155"/>
                </a:lnTo>
                <a:lnTo>
                  <a:pt x="20520" y="16155"/>
                </a:lnTo>
                <a:cubicBezTo>
                  <a:pt x="21116" y="16155"/>
                  <a:pt x="21600" y="15568"/>
                  <a:pt x="21600" y="14845"/>
                </a:cubicBezTo>
                <a:lnTo>
                  <a:pt x="21600" y="1310"/>
                </a:lnTo>
                <a:cubicBezTo>
                  <a:pt x="21600" y="587"/>
                  <a:pt x="21116" y="0"/>
                  <a:pt x="20520" y="0"/>
                </a:cubicBezTo>
                <a:lnTo>
                  <a:pt x="1080" y="0"/>
                </a:ln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60959" rIns="60959" anchor="ctr"/>
          <a:lstStyle>
            <a:lvl1pPr>
              <a:spcBef>
                <a:spcPts val="900"/>
              </a:spcBef>
              <a:defRPr sz="2000">
                <a:solidFill>
                  <a:srgbClr val="000000"/>
                </a:solidFill>
              </a:defRPr>
            </a:lvl1pPr>
          </a:lstStyle>
          <a:p>
            <a:pPr algn="ctr"/>
            <a:r>
              <a:rPr lang="ja-JP" altLang="en-US" sz="2400" dirty="0">
                <a:solidFill>
                  <a:srgbClr val="09405E"/>
                </a:solidFill>
                <a:latin typeface="Microsoft YaHei" charset="-122"/>
                <a:ea typeface="Microsoft YaHei" charset="-122"/>
                <a:cs typeface="Microsoft YaHei" charset="-122"/>
              </a:rPr>
              <a:t>随机起始点</a:t>
            </a:r>
            <a:endParaRPr lang="zh-CN" altLang="en-US" sz="2400" dirty="0">
              <a:solidFill>
                <a:srgbClr val="09405E"/>
              </a:solidFill>
              <a:latin typeface="Microsoft YaHei" charset="-122"/>
              <a:ea typeface="Microsoft YaHei" charset="-122"/>
              <a:cs typeface="Microsoft YaHei" charset="-122"/>
            </a:endParaRPr>
          </a:p>
        </p:txBody>
      </p:sp>
      <p:sp>
        <p:nvSpPr>
          <p:cNvPr id="9" name="内容占位符 2">
            <a:extLst>
              <a:ext uri="{FF2B5EF4-FFF2-40B4-BE49-F238E27FC236}">
                <a16:creationId xmlns:a16="http://schemas.microsoft.com/office/drawing/2014/main" xmlns="" id="{1815F180-CB69-2545-861B-6C6C587588D1}"/>
              </a:ext>
            </a:extLst>
          </p:cNvPr>
          <p:cNvSpPr>
            <a:spLocks noGrp="1"/>
          </p:cNvSpPr>
          <p:nvPr>
            <p:ph sz="quarter" idx="10"/>
          </p:nvPr>
        </p:nvSpPr>
        <p:spPr>
          <a:xfrm>
            <a:off x="630237" y="1147763"/>
            <a:ext cx="6972199" cy="5237271"/>
          </a:xfrm>
        </p:spPr>
        <p:txBody>
          <a:bodyPr/>
          <a:lstStyle/>
          <a:p>
            <a:r>
              <a:rPr lang="ja-JP" altLang="en-US"/>
              <a:t>使用适当范围内的随机值初始化权重</a:t>
            </a:r>
            <a:endParaRPr lang="en-US" altLang="zh-CN" dirty="0"/>
          </a:p>
          <a:p>
            <a:pPr lvl="1"/>
            <a:endParaRPr lang="en-US" altLang="zh-CN" dirty="0"/>
          </a:p>
          <a:p>
            <a:r>
              <a:rPr lang="ja-JP" altLang="en-US"/>
              <a:t>训练的开始容易受到数值不稳定性的影响</a:t>
            </a:r>
            <a:endParaRPr lang="zh-CN" altLang="zh-CN" dirty="0"/>
          </a:p>
          <a:p>
            <a:pPr lvl="1"/>
            <a:r>
              <a:rPr lang="en-US" altLang="ja-JP" dirty="0"/>
              <a:t> </a:t>
            </a:r>
            <a:r>
              <a:rPr lang="ja-JP" altLang="en-US"/>
              <a:t>远离最优点的表面可能很复杂</a:t>
            </a:r>
            <a:endParaRPr lang="en-US" altLang="zh-CN" dirty="0"/>
          </a:p>
          <a:p>
            <a:pPr lvl="1"/>
            <a:r>
              <a:rPr lang="en-US" altLang="ja-JP" dirty="0"/>
              <a:t> </a:t>
            </a:r>
            <a:r>
              <a:rPr lang="ja-JP" altLang="en-US"/>
              <a:t>接近最优点的表面可能更平坦</a:t>
            </a:r>
            <a:endParaRPr lang="zh-CN" altLang="en-US" dirty="0"/>
          </a:p>
        </p:txBody>
      </p:sp>
    </p:spTree>
    <p:extLst>
      <p:ext uri="{BB962C8B-B14F-4D97-AF65-F5344CB8AC3E}">
        <p14:creationId xmlns:p14="http://schemas.microsoft.com/office/powerpoint/2010/main" val="213551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网络权重参数初始化</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366691" cy="5237271"/>
              </a:xfrm>
            </p:spPr>
            <p:txBody>
              <a:bodyPr/>
              <a:lstStyle/>
              <a:p>
                <a:r>
                  <a:rPr lang="zh-CN" altLang="zh-CN" dirty="0"/>
                  <a:t>对简单的机器学习模型，如</a:t>
                </a:r>
                <a:r>
                  <a:rPr lang="en-US" altLang="zh-CN" dirty="0"/>
                  <a:t>Logistic</a:t>
                </a:r>
                <a:r>
                  <a:rPr lang="zh-CN" altLang="zh-CN" dirty="0"/>
                  <a:t>回归，简单的将模型参数初始化</a:t>
                </a:r>
                <a:r>
                  <a:rPr lang="en-US" altLang="zh-CN" dirty="0"/>
                  <a:t>0</a:t>
                </a:r>
                <a:r>
                  <a:rPr lang="zh-CN" altLang="zh-CN" dirty="0"/>
                  <a:t>或较小的随机数即可。</a:t>
                </a:r>
                <a:endParaRPr lang="en-US" altLang="zh-CN" dirty="0"/>
              </a:p>
              <a:p>
                <a:pPr lvl="1"/>
                <a:endParaRPr lang="en-US" altLang="zh-CN" dirty="0"/>
              </a:p>
              <a:p>
                <a:r>
                  <a:rPr lang="zh-CN" altLang="zh-CN" dirty="0"/>
                  <a:t>对深度</a:t>
                </a:r>
                <a:r>
                  <a:rPr lang="zh-CN" altLang="en-US" dirty="0"/>
                  <a:t>模型</a:t>
                </a:r>
                <a:r>
                  <a:rPr lang="zh-CN" altLang="zh-CN" dirty="0"/>
                  <a:t>，由于目标函数非凸，层次深，如何选择参数初始值便成为一个值得探讨的问题。</a:t>
                </a:r>
              </a:p>
              <a:p>
                <a:pPr lvl="1"/>
                <a:r>
                  <a:rPr lang="zh-CN" altLang="en-US" dirty="0"/>
                  <a:t> </a:t>
                </a:r>
                <a:r>
                  <a:rPr lang="zh-CN" altLang="zh-CN" dirty="0"/>
                  <a:t>偏置参数</a:t>
                </a:r>
                <a14:m>
                  <m:oMath xmlns:m="http://schemas.openxmlformats.org/officeDocument/2006/math">
                    <m:r>
                      <a:rPr lang="en-US" altLang="zh-CN" b="1" i="1" dirty="0">
                        <a:latin typeface="Cambria Math" charset="0"/>
                      </a:rPr>
                      <m:t>𝒃</m:t>
                    </m:r>
                  </m:oMath>
                </a14:m>
                <a:r>
                  <a:rPr lang="zh-CN" altLang="zh-CN" dirty="0"/>
                  <a:t>通常设置为</a:t>
                </a:r>
                <a14:m>
                  <m:oMath xmlns:m="http://schemas.openxmlformats.org/officeDocument/2006/math">
                    <m:r>
                      <a:rPr lang="en-US" altLang="zh-CN" b="1" i="1" dirty="0">
                        <a:latin typeface="Cambria Math" charset="0"/>
                      </a:rPr>
                      <m:t>𝟎</m:t>
                    </m:r>
                  </m:oMath>
                </a14:m>
                <a:endParaRPr lang="en-US" altLang="zh-CN" dirty="0"/>
              </a:p>
              <a:p>
                <a:pPr lvl="1"/>
                <a:r>
                  <a:rPr lang="zh-CN" altLang="en-US" dirty="0"/>
                  <a:t> </a:t>
                </a:r>
                <a:r>
                  <a:rPr lang="zh-CN" altLang="zh-CN" dirty="0"/>
                  <a:t>模型权重的初始化对于网络的训练很重要</a:t>
                </a:r>
                <a:r>
                  <a:rPr lang="zh-CN" altLang="en-US" dirty="0"/>
                  <a:t>：</a:t>
                </a:r>
                <a:r>
                  <a:rPr lang="zh-CN" altLang="zh-CN" dirty="0"/>
                  <a:t>不好的初始化参数会导致梯度传播问题，降低训练速度；好的初始化参数能够加速收敛，并且更可能找到较优解</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366691" cy="5237271"/>
              </a:xfrm>
              <a:blipFill rotWithShape="0">
                <a:blip r:embed="rId3"/>
                <a:stretch>
                  <a:fillRect l="-912" t="-1164" r="-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863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随机数</a:t>
            </a:r>
            <a:r>
              <a:rPr lang="zh-CN" altLang="en-US" dirty="0"/>
              <a:t>初始化</a:t>
            </a:r>
            <a:r>
              <a:rPr lang="zh-CN" altLang="zh-CN" dirty="0"/>
              <a:t> </a:t>
            </a:r>
            <a:endParaRPr kumimoji="1" lang="zh-CN" altLang="en-US" dirty="0"/>
          </a:p>
        </p:txBody>
      </p:sp>
      <p:sp>
        <p:nvSpPr>
          <p:cNvPr id="3" name="内容占位符 2"/>
          <p:cNvSpPr>
            <a:spLocks noGrp="1"/>
          </p:cNvSpPr>
          <p:nvPr>
            <p:ph sz="quarter" idx="10"/>
          </p:nvPr>
        </p:nvSpPr>
        <p:spPr/>
        <p:txBody>
          <a:bodyPr/>
          <a:lstStyle/>
          <a:p>
            <a:r>
              <a:rPr kumimoji="1" lang="zh-CN" altLang="en-US" dirty="0"/>
              <a:t>例：</a:t>
            </a:r>
            <a:r>
              <a:rPr lang="en-US" altLang="zh-CN" dirty="0"/>
              <a:t>10</a:t>
            </a:r>
            <a:r>
              <a:rPr lang="zh-CN" altLang="zh-CN" dirty="0"/>
              <a:t>层</a:t>
            </a:r>
            <a:r>
              <a:rPr lang="en-US" altLang="zh-CN" dirty="0"/>
              <a:t>DNN</a:t>
            </a:r>
            <a:endParaRPr kumimoji="1" lang="zh-CN" altLang="en-US" dirty="0"/>
          </a:p>
        </p:txBody>
      </p:sp>
      <p:pic>
        <p:nvPicPr>
          <p:cNvPr id="4" name="Picture"/>
          <p:cNvPicPr/>
          <p:nvPr/>
        </p:nvPicPr>
        <p:blipFill>
          <a:blip r:embed="rId2"/>
          <a:stretch>
            <a:fillRect/>
          </a:stretch>
        </p:blipFill>
        <p:spPr bwMode="auto">
          <a:xfrm>
            <a:off x="669499" y="2473816"/>
            <a:ext cx="4647608" cy="2770505"/>
          </a:xfrm>
          <a:prstGeom prst="rect">
            <a:avLst/>
          </a:prstGeom>
          <a:noFill/>
          <a:ln w="9525">
            <a:noFill/>
            <a:headEnd/>
            <a:tailEnd/>
          </a:ln>
        </p:spPr>
      </p:pic>
      <p:sp>
        <p:nvSpPr>
          <p:cNvPr id="5" name="矩形 4"/>
          <p:cNvSpPr/>
          <p:nvPr/>
        </p:nvSpPr>
        <p:spPr>
          <a:xfrm>
            <a:off x="962839" y="5552499"/>
            <a:ext cx="4354268" cy="1015663"/>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各层的数据分布不一致</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随着层数的增加</a:t>
            </a:r>
            <a:r>
              <a:rPr lang="en-US" altLang="zh-CN" sz="2000" dirty="0">
                <a:solidFill>
                  <a:srgbClr val="09405E"/>
                </a:solidFill>
                <a:latin typeface="微软雅黑" panose="020B0503020204020204" pitchFamily="34" charset="-122"/>
                <a:ea typeface="微软雅黑" panose="020B0503020204020204" pitchFamily="34" charset="-122"/>
              </a:rPr>
              <a:t>, </a:t>
            </a:r>
          </a:p>
          <a:p>
            <a:r>
              <a:rPr lang="zh-CN" altLang="zh-CN" sz="2000" dirty="0">
                <a:solidFill>
                  <a:srgbClr val="09405E"/>
                </a:solidFill>
                <a:latin typeface="微软雅黑" panose="020B0503020204020204" pitchFamily="34" charset="-122"/>
                <a:ea typeface="微软雅黑" panose="020B0503020204020204" pitchFamily="34" charset="-122"/>
              </a:rPr>
              <a:t>几乎所有的输出值都很接近</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pic>
        <p:nvPicPr>
          <p:cNvPr id="6" name="Picture"/>
          <p:cNvPicPr/>
          <p:nvPr/>
        </p:nvPicPr>
        <p:blipFill>
          <a:blip r:embed="rId3"/>
          <a:stretch>
            <a:fillRect/>
          </a:stretch>
        </p:blipFill>
        <p:spPr bwMode="auto">
          <a:xfrm>
            <a:off x="6378872" y="2425501"/>
            <a:ext cx="3953848" cy="3006035"/>
          </a:xfrm>
          <a:prstGeom prst="rect">
            <a:avLst/>
          </a:prstGeom>
          <a:noFill/>
          <a:ln w="9525">
            <a:noFill/>
            <a:headEnd/>
            <a:tailEnd/>
          </a:ln>
        </p:spPr>
      </p:pic>
      <mc:AlternateContent xmlns:mc="http://schemas.openxmlformats.org/markup-compatibility/2006" xmlns:a14="http://schemas.microsoft.com/office/drawing/2010/main">
        <mc:Choice Requires="a14">
          <p:sp>
            <p:nvSpPr>
              <p:cNvPr id="7" name="矩形 6"/>
              <p:cNvSpPr/>
              <p:nvPr/>
            </p:nvSpPr>
            <p:spPr>
              <a:xfrm>
                <a:off x="797514" y="1642819"/>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(0,0.01)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97514" y="1642819"/>
                <a:ext cx="5298486" cy="830997"/>
              </a:xfrm>
              <a:prstGeom prst="rect">
                <a:avLst/>
              </a:prstGeom>
              <a:blipFill rotWithShape="0">
                <a:blip r:embed="rId4"/>
                <a:stretch>
                  <a:fillRect l="-1841"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67088" y="1642818"/>
                <a:ext cx="5298486" cy="830997"/>
              </a:xfrm>
              <a:prstGeom prst="rect">
                <a:avLst/>
              </a:prstGeom>
            </p:spPr>
            <p:txBody>
              <a:bodyPr wrap="square">
                <a:spAutoFit/>
              </a:bodyPr>
              <a:lstStyle/>
              <a:p>
                <a:r>
                  <a:rPr lang="zh-CN" altLang="zh-CN" sz="2400" dirty="0">
                    <a:solidFill>
                      <a:srgbClr val="09405E"/>
                    </a:solidFill>
                    <a:latin typeface="微软雅黑" panose="020B0503020204020204" pitchFamily="34" charset="-122"/>
                    <a:ea typeface="微软雅黑" panose="020B0503020204020204" pitchFamily="34" charset="-122"/>
                  </a:rPr>
                  <a:t>每层权重都用</a:t>
                </a:r>
                <a14:m>
                  <m:oMath xmlns:m="http://schemas.openxmlformats.org/officeDocument/2006/math">
                    <m:r>
                      <a:rPr lang="en-US" altLang="zh-CN" sz="2400" dirty="0">
                        <a:solidFill>
                          <a:srgbClr val="09405E"/>
                        </a:solidFill>
                        <a:latin typeface="Cambria Math" charset="0"/>
                        <a:ea typeface="微软雅黑" panose="020B0503020204020204" pitchFamily="34" charset="-122"/>
                      </a:rPr>
                      <m:t>𝑁</m:t>
                    </m:r>
                    <m:r>
                      <a:rPr lang="en-US" altLang="zh-CN" sz="2400" dirty="0">
                        <a:solidFill>
                          <a:srgbClr val="09405E"/>
                        </a:solidFill>
                        <a:latin typeface="Cambria Math" charset="0"/>
                        <a:ea typeface="微软雅黑" panose="020B0503020204020204" pitchFamily="34" charset="-122"/>
                      </a:rPr>
                      <m:t>(0,1)</m:t>
                    </m:r>
                  </m:oMath>
                </a14:m>
                <a:r>
                  <a:rPr lang="zh-CN" altLang="zh-CN" sz="2400" dirty="0">
                    <a:solidFill>
                      <a:srgbClr val="09405E"/>
                    </a:solidFill>
                    <a:latin typeface="微软雅黑" panose="020B0503020204020204" pitchFamily="34" charset="-122"/>
                    <a:ea typeface="微软雅黑" panose="020B0503020204020204" pitchFamily="34" charset="-122"/>
                  </a:rPr>
                  <a:t>随机初始化，</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zh-CN" sz="2400" dirty="0">
                    <a:solidFill>
                      <a:srgbClr val="09405E"/>
                    </a:solidFill>
                    <a:latin typeface="微软雅黑" panose="020B0503020204020204" pitchFamily="34" charset="-122"/>
                    <a:ea typeface="微软雅黑" panose="020B0503020204020204" pitchFamily="34" charset="-122"/>
                  </a:rPr>
                  <a:t>经过</a:t>
                </a:r>
                <a:r>
                  <a:rPr lang="en-US" altLang="zh-CN" sz="2400" dirty="0">
                    <a:solidFill>
                      <a:srgbClr val="09405E"/>
                    </a:solidFill>
                    <a:latin typeface="微软雅黑" panose="020B0503020204020204" pitchFamily="34" charset="-122"/>
                    <a:ea typeface="微软雅黑" panose="020B0503020204020204" pitchFamily="34" charset="-122"/>
                  </a:rPr>
                  <a:t>10</a:t>
                </a:r>
                <a:r>
                  <a:rPr lang="zh-CN" altLang="zh-CN" sz="2400" dirty="0">
                    <a:solidFill>
                      <a:srgbClr val="09405E"/>
                    </a:solidFill>
                    <a:latin typeface="微软雅黑" panose="020B0503020204020204" pitchFamily="34" charset="-122"/>
                    <a:ea typeface="微软雅黑" panose="020B0503020204020204" pitchFamily="34" charset="-122"/>
                  </a:rPr>
                  <a:t>层网络后各层的输出分布</a:t>
                </a:r>
                <a:endParaRPr lang="zh-CN" altLang="en-US" sz="2400" dirty="0">
                  <a:solidFill>
                    <a:srgbClr val="09405E"/>
                  </a:solidFill>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367088" y="1642818"/>
                <a:ext cx="5298486" cy="830997"/>
              </a:xfrm>
              <a:prstGeom prst="rect">
                <a:avLst/>
              </a:prstGeom>
              <a:blipFill rotWithShape="0">
                <a:blip r:embed="rId5"/>
                <a:stretch>
                  <a:fillRect l="-1724" t="-5839" b="-15328"/>
                </a:stretch>
              </a:blipFill>
            </p:spPr>
            <p:txBody>
              <a:bodyPr/>
              <a:lstStyle/>
              <a:p>
                <a:r>
                  <a:rPr lang="zh-CN" altLang="en-US">
                    <a:noFill/>
                  </a:rPr>
                  <a:t> </a:t>
                </a:r>
              </a:p>
            </p:txBody>
          </p:sp>
        </mc:Fallback>
      </mc:AlternateContent>
      <p:sp>
        <p:nvSpPr>
          <p:cNvPr id="9" name="矩形 8"/>
          <p:cNvSpPr/>
          <p:nvPr/>
        </p:nvSpPr>
        <p:spPr>
          <a:xfrm>
            <a:off x="6378872" y="5534561"/>
            <a:ext cx="5286702" cy="1323439"/>
          </a:xfrm>
          <a:prstGeom prst="rect">
            <a:avLst/>
          </a:prstGeom>
        </p:spPr>
        <p:txBody>
          <a:bodyPr wrap="square">
            <a:spAutoFit/>
          </a:bodyPr>
          <a:lstStyle/>
          <a:p>
            <a:r>
              <a:rPr lang="zh-CN" altLang="zh-CN" sz="2000" dirty="0">
                <a:solidFill>
                  <a:srgbClr val="09405E"/>
                </a:solidFill>
                <a:latin typeface="微软雅黑" panose="020B0503020204020204" pitchFamily="34" charset="-122"/>
                <a:ea typeface="微软雅黑" panose="020B0503020204020204" pitchFamily="34" charset="-122"/>
              </a:rPr>
              <a:t>权重更有可能为较大的值</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各层输出的几乎全部集中在</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或</a:t>
            </a:r>
            <a:r>
              <a:rPr lang="en-US" altLang="zh-CN" sz="2000" dirty="0">
                <a:solidFill>
                  <a:srgbClr val="09405E"/>
                </a:solidFill>
                <a:latin typeface="微软雅黑" panose="020B0503020204020204" pitchFamily="34" charset="-122"/>
                <a:ea typeface="微软雅黑" panose="020B0503020204020204" pitchFamily="34" charset="-122"/>
              </a:rPr>
              <a:t>1</a:t>
            </a:r>
            <a:r>
              <a:rPr lang="zh-CN" altLang="zh-CN" sz="2000" dirty="0">
                <a:solidFill>
                  <a:srgbClr val="09405E"/>
                </a:solidFill>
                <a:latin typeface="微软雅黑" panose="020B0503020204020204" pitchFamily="34" charset="-122"/>
                <a:ea typeface="微软雅黑" panose="020B0503020204020204" pitchFamily="34" charset="-122"/>
              </a:rPr>
              <a:t>附近，</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神经元呈饱和状态，梯度为</a:t>
            </a:r>
            <a:r>
              <a:rPr lang="en-US" altLang="zh-CN" sz="2000" dirty="0">
                <a:solidFill>
                  <a:srgbClr val="09405E"/>
                </a:solidFill>
                <a:latin typeface="微软雅黑" panose="020B0503020204020204" pitchFamily="34" charset="-122"/>
                <a:ea typeface="微软雅黑" panose="020B0503020204020204" pitchFamily="34" charset="-122"/>
              </a:rPr>
              <a:t>0</a:t>
            </a:r>
            <a:r>
              <a:rPr lang="zh-CN" altLang="zh-CN" sz="2000" dirty="0">
                <a:solidFill>
                  <a:srgbClr val="09405E"/>
                </a:solidFill>
                <a:latin typeface="微软雅黑" panose="020B0503020204020204" pitchFamily="34" charset="-122"/>
                <a:ea typeface="微软雅黑" panose="020B0503020204020204" pitchFamily="34" charset="-122"/>
              </a:rPr>
              <a:t>，</a:t>
            </a:r>
            <a:endParaRPr lang="en-US" altLang="zh-CN" sz="2000" dirty="0">
              <a:solidFill>
                <a:srgbClr val="09405E"/>
              </a:solidFill>
              <a:latin typeface="微软雅黑" panose="020B0503020204020204" pitchFamily="34" charset="-122"/>
              <a:ea typeface="微软雅黑" panose="020B0503020204020204" pitchFamily="34" charset="-122"/>
            </a:endParaRPr>
          </a:p>
          <a:p>
            <a:r>
              <a:rPr lang="zh-CN" altLang="zh-CN" sz="2000" dirty="0">
                <a:solidFill>
                  <a:srgbClr val="09405E"/>
                </a:solidFill>
                <a:latin typeface="微软雅黑" panose="020B0503020204020204" pitchFamily="34" charset="-122"/>
                <a:ea typeface="微软雅黑" panose="020B0503020204020204" pitchFamily="34" charset="-122"/>
              </a:rPr>
              <a:t>即出现</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死亡神经元</a:t>
            </a:r>
            <a:r>
              <a:rPr lang="en-US" altLang="zh-CN" sz="2000" dirty="0">
                <a:solidFill>
                  <a:srgbClr val="09405E"/>
                </a:solidFill>
                <a:latin typeface="微软雅黑" panose="020B0503020204020204" pitchFamily="34" charset="-122"/>
                <a:ea typeface="微软雅黑" panose="020B0503020204020204" pitchFamily="34" charset="-122"/>
              </a:rPr>
              <a:t>”</a:t>
            </a:r>
            <a:r>
              <a:rPr lang="zh-CN" altLang="zh-CN" sz="2000" dirty="0">
                <a:solidFill>
                  <a:srgbClr val="09405E"/>
                </a:solidFill>
                <a:latin typeface="微软雅黑" panose="020B0503020204020204" pitchFamily="34" charset="-122"/>
                <a:ea typeface="微软雅黑" panose="020B0503020204020204" pitchFamily="34" charset="-122"/>
              </a:rPr>
              <a:t>，参数难以被更新 </a:t>
            </a:r>
            <a:endParaRPr lang="zh-CN" altLang="en-US" sz="20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8407402"/>
      </p:ext>
    </p:extLst>
  </p:cSld>
  <p:clrMapOvr>
    <a:masterClrMapping/>
  </p:clrMapOvr>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39525</TotalTime>
  <Pages>0</Pages>
  <Words>3438</Words>
  <Characters>0</Characters>
  <Application>Microsoft Macintosh PowerPoint</Application>
  <DocSecurity>0</DocSecurity>
  <PresentationFormat>宽屏</PresentationFormat>
  <Lines>0</Lines>
  <Paragraphs>585</Paragraphs>
  <Slides>45</Slides>
  <Notes>26</Notes>
  <HiddenSlides>0</HiddenSlides>
  <MMClips>0</MMClips>
  <ScaleCrop>false</ScaleCrop>
  <HeadingPairs>
    <vt:vector size="8" baseType="variant">
      <vt:variant>
        <vt:lpstr>已用的字体</vt:lpstr>
      </vt:variant>
      <vt:variant>
        <vt:i4>19</vt:i4>
      </vt:variant>
      <vt:variant>
        <vt:lpstr>主题</vt:lpstr>
      </vt:variant>
      <vt:variant>
        <vt:i4>3</vt:i4>
      </vt:variant>
      <vt:variant>
        <vt:lpstr>嵌入 OLE 服务器</vt:lpstr>
      </vt:variant>
      <vt:variant>
        <vt:i4>1</vt:i4>
      </vt:variant>
      <vt:variant>
        <vt:lpstr>幻灯片标题</vt:lpstr>
      </vt:variant>
      <vt:variant>
        <vt:i4>45</vt:i4>
      </vt:variant>
    </vt:vector>
  </HeadingPairs>
  <TitlesOfParts>
    <vt:vector size="68" baseType="lpstr">
      <vt:lpstr>-apple-system</vt:lpstr>
      <vt:lpstr>Calibri</vt:lpstr>
      <vt:lpstr>Calibri Light</vt:lpstr>
      <vt:lpstr>Cambria Math</vt:lpstr>
      <vt:lpstr>Courier New</vt:lpstr>
      <vt:lpstr>inherit</vt:lpstr>
      <vt:lpstr>Microsoft YaHei</vt:lpstr>
      <vt:lpstr>MS PGothic</vt:lpstr>
      <vt:lpstr>SimHei</vt:lpstr>
      <vt:lpstr>Tahoma</vt:lpstr>
      <vt:lpstr>Times New Roman</vt:lpstr>
      <vt:lpstr>Wingdings</vt:lpstr>
      <vt:lpstr>等线</vt:lpstr>
      <vt:lpstr>宋体</vt:lpstr>
      <vt:lpstr>微软雅黑</vt:lpstr>
      <vt:lpstr>微軟正黑體</vt:lpstr>
      <vt:lpstr>新細明體</vt:lpstr>
      <vt:lpstr>Arial</vt:lpstr>
      <vt:lpstr>Arial</vt:lpstr>
      <vt:lpstr>3_Office 主题</vt:lpstr>
      <vt:lpstr>1_Office 主题</vt:lpstr>
      <vt:lpstr>Office 主题</vt:lpstr>
      <vt:lpstr>Equation</vt:lpstr>
      <vt:lpstr>PowerPoint 演示文稿</vt:lpstr>
      <vt:lpstr>回忆：梯度下降</vt:lpstr>
      <vt:lpstr>深度模型训练</vt:lpstr>
      <vt:lpstr>各种改进的梯度下降法的可视化结果</vt:lpstr>
      <vt:lpstr>优化方法</vt:lpstr>
      <vt:lpstr>深度模型训练</vt:lpstr>
      <vt:lpstr>权重初始化</vt:lpstr>
      <vt:lpstr>网络权重参数初始化</vt:lpstr>
      <vt:lpstr>随机数初始化 </vt:lpstr>
      <vt:lpstr>每层输出和梯度的方差</vt:lpstr>
      <vt:lpstr>每层输出和梯度的方差</vt:lpstr>
      <vt:lpstr>每层输出和梯度的方差</vt:lpstr>
      <vt:lpstr>Xavier初始化 </vt:lpstr>
      <vt:lpstr>He初始化</vt:lpstr>
      <vt:lpstr>深度模型训练</vt:lpstr>
      <vt:lpstr>回忆：特征标准化</vt:lpstr>
      <vt:lpstr>隐含层?</vt:lpstr>
      <vt:lpstr>Batch normalization</vt:lpstr>
      <vt:lpstr>Batch normalization</vt:lpstr>
      <vt:lpstr>Batch normalization</vt:lpstr>
      <vt:lpstr>Batch Normalization </vt:lpstr>
      <vt:lpstr>Batch normalization</vt:lpstr>
      <vt:lpstr>Batch normalization的好处</vt:lpstr>
      <vt:lpstr>Internal Covariate Shift?</vt:lpstr>
      <vt:lpstr>Internal Covariate Shift?</vt:lpstr>
      <vt:lpstr>预训练 </vt:lpstr>
      <vt:lpstr>模型初始化建议</vt:lpstr>
      <vt:lpstr>深度模型训练</vt:lpstr>
      <vt:lpstr>模型的深度</vt:lpstr>
      <vt:lpstr>模型的深度</vt:lpstr>
      <vt:lpstr>残差块</vt:lpstr>
      <vt:lpstr>不同的残差块</vt:lpstr>
      <vt:lpstr>残差网络（ResNet）</vt:lpstr>
      <vt:lpstr>稠密连接网络（DenseNet）</vt:lpstr>
      <vt:lpstr>深度模型训练</vt:lpstr>
      <vt:lpstr>Early Stopping</vt:lpstr>
      <vt:lpstr>正则（Regularization）</vt:lpstr>
      <vt:lpstr>Dropout</vt:lpstr>
      <vt:lpstr>Dropout</vt:lpstr>
      <vt:lpstr>Dropout – 直觉解释</vt:lpstr>
      <vt:lpstr>Dropout：可视为一种集成学习</vt:lpstr>
      <vt:lpstr>Dropout ：可视为一种集成学习</vt:lpstr>
      <vt:lpstr>Dropout ：可视为一种集成学习</vt:lpstr>
      <vt:lpstr>Dropout ：可视为一种集成学习</vt:lpstr>
      <vt:lpstr>Dropout 小结</vt:lpstr>
    </vt:vector>
  </TitlesOfParts>
  <Manager/>
  <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qing</cp:lastModifiedBy>
  <cp:revision>850</cp:revision>
  <dcterms:created xsi:type="dcterms:W3CDTF">2014-06-29T11:45:14Z</dcterms:created>
  <dcterms:modified xsi:type="dcterms:W3CDTF">2024-01-03T04:50:44Z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